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3"/>
  </p:notes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1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24" autoAdjust="0"/>
  </p:normalViewPr>
  <p:slideViewPr>
    <p:cSldViewPr>
      <p:cViewPr varScale="1">
        <p:scale>
          <a:sx n="66" d="100"/>
          <a:sy n="66" d="100"/>
        </p:scale>
        <p:origin x="-13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FFAE1E-0E87-4984-9C05-D5D3C7594453}" type="doc">
      <dgm:prSet loTypeId="urn:microsoft.com/office/officeart/2005/8/layout/vList5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98154E-2014-4B94-9701-5DA8229EDA53}">
      <dgm:prSet custT="1"/>
      <dgm:spPr/>
      <dgm:t>
        <a:bodyPr/>
        <a:lstStyle/>
        <a:p>
          <a:pPr rtl="0"/>
          <a:r>
            <a:rPr lang="es-PR" sz="2400" noProof="0" dirty="0" smtClean="0"/>
            <a:t>moda</a:t>
          </a:r>
          <a:endParaRPr lang="es-PR" sz="2400" noProof="0" dirty="0"/>
        </a:p>
      </dgm:t>
    </dgm:pt>
    <dgm:pt modelId="{E58D4569-86C0-4FF0-A808-32DCA486ECDC}" type="parTrans" cxnId="{0AA0E7F6-DFE1-4831-83BD-AD18E4D9FD55}">
      <dgm:prSet/>
      <dgm:spPr/>
      <dgm:t>
        <a:bodyPr/>
        <a:lstStyle/>
        <a:p>
          <a:endParaRPr lang="en-US"/>
        </a:p>
      </dgm:t>
    </dgm:pt>
    <dgm:pt modelId="{09613CED-C352-40B6-8396-30BAE103D500}" type="sibTrans" cxnId="{0AA0E7F6-DFE1-4831-83BD-AD18E4D9FD55}">
      <dgm:prSet/>
      <dgm:spPr/>
      <dgm:t>
        <a:bodyPr/>
        <a:lstStyle/>
        <a:p>
          <a:endParaRPr lang="en-US"/>
        </a:p>
      </dgm:t>
    </dgm:pt>
    <dgm:pt modelId="{5A787BA9-B910-440C-8D3E-E280F7C91C26}">
      <dgm:prSet custT="1"/>
      <dgm:spPr/>
      <dgm:t>
        <a:bodyPr/>
        <a:lstStyle/>
        <a:p>
          <a:pPr rtl="0"/>
          <a:r>
            <a:rPr lang="es-PR" sz="2400" baseline="0" dirty="0" smtClean="0"/>
            <a:t>mediana</a:t>
          </a:r>
          <a:endParaRPr lang="es-PR" sz="2400" baseline="0" dirty="0"/>
        </a:p>
      </dgm:t>
    </dgm:pt>
    <dgm:pt modelId="{2598AFFF-7F11-45CF-88A9-29CB3F8D262C}" type="parTrans" cxnId="{98DD5000-F72D-4922-8DFB-894B33894425}">
      <dgm:prSet/>
      <dgm:spPr/>
      <dgm:t>
        <a:bodyPr/>
        <a:lstStyle/>
        <a:p>
          <a:endParaRPr lang="en-US"/>
        </a:p>
      </dgm:t>
    </dgm:pt>
    <dgm:pt modelId="{E8CC0120-2C3E-4A5C-9B5D-07643A7C4258}" type="sibTrans" cxnId="{98DD5000-F72D-4922-8DFB-894B33894425}">
      <dgm:prSet/>
      <dgm:spPr/>
      <dgm:t>
        <a:bodyPr/>
        <a:lstStyle/>
        <a:p>
          <a:endParaRPr lang="en-US"/>
        </a:p>
      </dgm:t>
    </dgm:pt>
    <dgm:pt modelId="{2685C92B-63D9-4712-A30A-98856C94DBA4}">
      <dgm:prSet custT="1"/>
      <dgm:spPr/>
      <dgm:t>
        <a:bodyPr/>
        <a:lstStyle/>
        <a:p>
          <a:r>
            <a:rPr lang="en-US" sz="2400" dirty="0" smtClean="0"/>
            <a:t>media</a:t>
          </a:r>
          <a:endParaRPr lang="en-US" sz="2200" dirty="0"/>
        </a:p>
      </dgm:t>
    </dgm:pt>
    <dgm:pt modelId="{9ACFA6D1-1AE5-4A2E-97C9-5DDA4F16123A}" type="parTrans" cxnId="{CE5CB839-56E7-4CB7-8558-B65345DDFC52}">
      <dgm:prSet/>
      <dgm:spPr/>
      <dgm:t>
        <a:bodyPr/>
        <a:lstStyle/>
        <a:p>
          <a:endParaRPr lang="en-US"/>
        </a:p>
      </dgm:t>
    </dgm:pt>
    <dgm:pt modelId="{13716F96-C7E1-4308-965D-900C35F9A203}" type="sibTrans" cxnId="{CE5CB839-56E7-4CB7-8558-B65345DDFC52}">
      <dgm:prSet/>
      <dgm:spPr/>
      <dgm:t>
        <a:bodyPr/>
        <a:lstStyle/>
        <a:p>
          <a:endParaRPr lang="en-US"/>
        </a:p>
      </dgm:t>
    </dgm:pt>
    <dgm:pt modelId="{938AE328-4402-4977-BD89-55ACE561165D}" type="pres">
      <dgm:prSet presAssocID="{DBFFAE1E-0E87-4984-9C05-D5D3C75944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4B94FD-E2E3-4D4B-B345-75684F97DAF6}" type="pres">
      <dgm:prSet presAssocID="{9898154E-2014-4B94-9701-5DA8229EDA53}" presName="linNode" presStyleCnt="0"/>
      <dgm:spPr/>
    </dgm:pt>
    <dgm:pt modelId="{45B3A2F6-3CE7-4D8C-9B93-94EEEC9B54BE}" type="pres">
      <dgm:prSet presAssocID="{9898154E-2014-4B94-9701-5DA8229EDA53}" presName="parentText" presStyleLbl="node1" presStyleIdx="0" presStyleCnt="3" custScaleX="14957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C5640F-D3BC-42E3-BE79-D12CE91E7555}" type="pres">
      <dgm:prSet presAssocID="{09613CED-C352-40B6-8396-30BAE103D500}" presName="sp" presStyleCnt="0"/>
      <dgm:spPr/>
    </dgm:pt>
    <dgm:pt modelId="{65F8322A-B8EB-4295-9A83-58209D56C3EA}" type="pres">
      <dgm:prSet presAssocID="{2685C92B-63D9-4712-A30A-98856C94DBA4}" presName="linNode" presStyleCnt="0"/>
      <dgm:spPr/>
    </dgm:pt>
    <dgm:pt modelId="{34444078-B96D-48EA-AD89-25F643C9C5C3}" type="pres">
      <dgm:prSet presAssocID="{2685C92B-63D9-4712-A30A-98856C94DBA4}" presName="parentText" presStyleLbl="node1" presStyleIdx="1" presStyleCnt="3" custScaleX="14957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8145D-F896-44CE-AC8B-7C9FDF062967}" type="pres">
      <dgm:prSet presAssocID="{13716F96-C7E1-4308-965D-900C35F9A203}" presName="sp" presStyleCnt="0"/>
      <dgm:spPr/>
    </dgm:pt>
    <dgm:pt modelId="{4B31ADD7-3D6D-4F8C-B49B-24A23E8ADB07}" type="pres">
      <dgm:prSet presAssocID="{5A787BA9-B910-440C-8D3E-E280F7C91C26}" presName="linNode" presStyleCnt="0"/>
      <dgm:spPr/>
    </dgm:pt>
    <dgm:pt modelId="{DF241DDA-5B7F-40A1-8C14-062186716BA2}" type="pres">
      <dgm:prSet presAssocID="{5A787BA9-B910-440C-8D3E-E280F7C91C26}" presName="parentText" presStyleLbl="node1" presStyleIdx="2" presStyleCnt="3" custScaleX="14957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A0E7F6-DFE1-4831-83BD-AD18E4D9FD55}" srcId="{DBFFAE1E-0E87-4984-9C05-D5D3C7594453}" destId="{9898154E-2014-4B94-9701-5DA8229EDA53}" srcOrd="0" destOrd="0" parTransId="{E58D4569-86C0-4FF0-A808-32DCA486ECDC}" sibTransId="{09613CED-C352-40B6-8396-30BAE103D500}"/>
    <dgm:cxn modelId="{5FA6178D-A915-4B19-9419-AB8FCD216747}" type="presOf" srcId="{5A787BA9-B910-440C-8D3E-E280F7C91C26}" destId="{DF241DDA-5B7F-40A1-8C14-062186716BA2}" srcOrd="0" destOrd="0" presId="urn:microsoft.com/office/officeart/2005/8/layout/vList5"/>
    <dgm:cxn modelId="{98DD5000-F72D-4922-8DFB-894B33894425}" srcId="{DBFFAE1E-0E87-4984-9C05-D5D3C7594453}" destId="{5A787BA9-B910-440C-8D3E-E280F7C91C26}" srcOrd="2" destOrd="0" parTransId="{2598AFFF-7F11-45CF-88A9-29CB3F8D262C}" sibTransId="{E8CC0120-2C3E-4A5C-9B5D-07643A7C4258}"/>
    <dgm:cxn modelId="{CE5CB839-56E7-4CB7-8558-B65345DDFC52}" srcId="{DBFFAE1E-0E87-4984-9C05-D5D3C7594453}" destId="{2685C92B-63D9-4712-A30A-98856C94DBA4}" srcOrd="1" destOrd="0" parTransId="{9ACFA6D1-1AE5-4A2E-97C9-5DDA4F16123A}" sibTransId="{13716F96-C7E1-4308-965D-900C35F9A203}"/>
    <dgm:cxn modelId="{F21630B1-9DDB-4AFE-A126-0E39FFCFA14F}" type="presOf" srcId="{2685C92B-63D9-4712-A30A-98856C94DBA4}" destId="{34444078-B96D-48EA-AD89-25F643C9C5C3}" srcOrd="0" destOrd="0" presId="urn:microsoft.com/office/officeart/2005/8/layout/vList5"/>
    <dgm:cxn modelId="{AF809FB0-3C3E-4C55-863C-0BC4E9DFBDAA}" type="presOf" srcId="{DBFFAE1E-0E87-4984-9C05-D5D3C7594453}" destId="{938AE328-4402-4977-BD89-55ACE561165D}" srcOrd="0" destOrd="0" presId="urn:microsoft.com/office/officeart/2005/8/layout/vList5"/>
    <dgm:cxn modelId="{40AF5584-1DE8-4B3F-9877-1E2E0C09E946}" type="presOf" srcId="{9898154E-2014-4B94-9701-5DA8229EDA53}" destId="{45B3A2F6-3CE7-4D8C-9B93-94EEEC9B54BE}" srcOrd="0" destOrd="0" presId="urn:microsoft.com/office/officeart/2005/8/layout/vList5"/>
    <dgm:cxn modelId="{1C0B07AA-A847-4B7C-B936-2A9FE1CC277C}" type="presParOf" srcId="{938AE328-4402-4977-BD89-55ACE561165D}" destId="{B94B94FD-E2E3-4D4B-B345-75684F97DAF6}" srcOrd="0" destOrd="0" presId="urn:microsoft.com/office/officeart/2005/8/layout/vList5"/>
    <dgm:cxn modelId="{BD3ACC7B-FFE1-4AC5-8D4D-FB070E6D80FD}" type="presParOf" srcId="{B94B94FD-E2E3-4D4B-B345-75684F97DAF6}" destId="{45B3A2F6-3CE7-4D8C-9B93-94EEEC9B54BE}" srcOrd="0" destOrd="0" presId="urn:microsoft.com/office/officeart/2005/8/layout/vList5"/>
    <dgm:cxn modelId="{7E75857F-E023-4BC8-BEFA-9F1252764B2C}" type="presParOf" srcId="{938AE328-4402-4977-BD89-55ACE561165D}" destId="{ADC5640F-D3BC-42E3-BE79-D12CE91E7555}" srcOrd="1" destOrd="0" presId="urn:microsoft.com/office/officeart/2005/8/layout/vList5"/>
    <dgm:cxn modelId="{93DFA7D8-97E2-4595-9536-C712892A0F16}" type="presParOf" srcId="{938AE328-4402-4977-BD89-55ACE561165D}" destId="{65F8322A-B8EB-4295-9A83-58209D56C3EA}" srcOrd="2" destOrd="0" presId="urn:microsoft.com/office/officeart/2005/8/layout/vList5"/>
    <dgm:cxn modelId="{17C6F1A4-BA86-4283-A783-6F9506C50A9B}" type="presParOf" srcId="{65F8322A-B8EB-4295-9A83-58209D56C3EA}" destId="{34444078-B96D-48EA-AD89-25F643C9C5C3}" srcOrd="0" destOrd="0" presId="urn:microsoft.com/office/officeart/2005/8/layout/vList5"/>
    <dgm:cxn modelId="{A336A828-6B08-4F47-8DFC-E9E9CCAC6301}" type="presParOf" srcId="{938AE328-4402-4977-BD89-55ACE561165D}" destId="{6F38145D-F896-44CE-AC8B-7C9FDF062967}" srcOrd="3" destOrd="0" presId="urn:microsoft.com/office/officeart/2005/8/layout/vList5"/>
    <dgm:cxn modelId="{372F801D-20FA-401F-9C18-F2FE59D9512B}" type="presParOf" srcId="{938AE328-4402-4977-BD89-55ACE561165D}" destId="{4B31ADD7-3D6D-4F8C-B49B-24A23E8ADB07}" srcOrd="4" destOrd="0" presId="urn:microsoft.com/office/officeart/2005/8/layout/vList5"/>
    <dgm:cxn modelId="{F66206AC-83E9-4319-BDBC-ED097095C5ED}" type="presParOf" srcId="{4B31ADD7-3D6D-4F8C-B49B-24A23E8ADB07}" destId="{DF241DDA-5B7F-40A1-8C14-062186716BA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503929-A940-486B-A4E9-540AB1ECF99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411A30F-BA0B-4B0F-8E1F-EE267CFD77CD}">
      <dgm:prSet phldrT="[Text]" custT="1"/>
      <dgm:spPr>
        <a:solidFill>
          <a:schemeClr val="tx1"/>
        </a:solidFill>
      </dgm:spPr>
      <dgm:t>
        <a:bodyPr/>
        <a:lstStyle/>
        <a:p>
          <a:r>
            <a:rPr lang="es-PR" sz="3200" b="1" cap="none" spc="150" dirty="0" smtClean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Distribución de normal</a:t>
          </a:r>
          <a:endParaRPr lang="en-US" sz="3200" b="1" cap="none" spc="150" dirty="0">
            <a:ln w="11430"/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948CDE0C-451D-43F7-8A58-FC01AB5CCB07}" type="parTrans" cxnId="{CDA13628-E99A-45EE-8226-50F387B9319D}">
      <dgm:prSet/>
      <dgm:spPr/>
      <dgm:t>
        <a:bodyPr/>
        <a:lstStyle/>
        <a:p>
          <a:endParaRPr lang="en-US"/>
        </a:p>
      </dgm:t>
    </dgm:pt>
    <dgm:pt modelId="{82517BDF-D45C-41F8-88AC-420C809F90B2}" type="sibTrans" cxnId="{CDA13628-E99A-45EE-8226-50F387B9319D}">
      <dgm:prSet/>
      <dgm:spPr/>
      <dgm:t>
        <a:bodyPr/>
        <a:lstStyle/>
        <a:p>
          <a:endParaRPr lang="en-US"/>
        </a:p>
      </dgm:t>
    </dgm:pt>
    <dgm:pt modelId="{E88B6283-3C52-42D2-8B8F-67AD37553BA1}">
      <dgm:prSet custT="1"/>
      <dgm:spPr/>
      <dgm:t>
        <a:bodyPr/>
        <a:lstStyle/>
        <a:p>
          <a:pPr algn="just">
            <a:spcAft>
              <a:spcPts val="600"/>
            </a:spcAft>
            <a:tabLst>
              <a:tab pos="6970713" algn="l"/>
            </a:tabLst>
          </a:pPr>
          <a:r>
            <a:rPr lang="es-PR" sz="2000" b="0" noProof="0" dirty="0" smtClean="0"/>
            <a:t>También llamada distribución de Gauss o gaussiana, supone que la frecuencia con la que distintas variables asociadas con fenómenos naturales y cotidianos siguen, aproximadamente, una distribución normal.</a:t>
          </a:r>
          <a:endParaRPr lang="es-PR" sz="2000" b="0" noProof="0" dirty="0"/>
        </a:p>
      </dgm:t>
    </dgm:pt>
    <dgm:pt modelId="{68B8B7B9-5699-4A02-A5F4-A89ACEBBBE1F}" type="parTrans" cxnId="{06D4DC29-E840-4EBE-8AA8-06F882073240}">
      <dgm:prSet/>
      <dgm:spPr/>
      <dgm:t>
        <a:bodyPr/>
        <a:lstStyle/>
        <a:p>
          <a:endParaRPr lang="en-US"/>
        </a:p>
      </dgm:t>
    </dgm:pt>
    <dgm:pt modelId="{6A75E729-D4A7-41C1-948A-796635306D40}" type="sibTrans" cxnId="{06D4DC29-E840-4EBE-8AA8-06F882073240}">
      <dgm:prSet/>
      <dgm:spPr/>
      <dgm:t>
        <a:bodyPr/>
        <a:lstStyle/>
        <a:p>
          <a:endParaRPr lang="en-US"/>
        </a:p>
      </dgm:t>
    </dgm:pt>
    <dgm:pt modelId="{E5497331-A039-457C-82B7-1228B0C9565B}">
      <dgm:prSet custT="1"/>
      <dgm:spPr/>
      <dgm:t>
        <a:bodyPr/>
        <a:lstStyle/>
        <a:p>
          <a:pPr algn="just">
            <a:spcAft>
              <a:spcPts val="600"/>
            </a:spcAft>
            <a:tabLst>
              <a:tab pos="6970713" algn="l"/>
            </a:tabLst>
          </a:pPr>
          <a:r>
            <a:rPr lang="es-PR" sz="2000" b="0" noProof="0" dirty="0" smtClean="0"/>
            <a:t>Por tanto, características como el peso, la altura, el consciente intelectual, los efectos de una fármaco, etc., son variables que se suponen siguen una distribución normal.</a:t>
          </a:r>
          <a:endParaRPr lang="es-PR" sz="2000" b="0" noProof="0" dirty="0"/>
        </a:p>
      </dgm:t>
    </dgm:pt>
    <dgm:pt modelId="{F2F23642-5AA7-442E-82D9-E5AB60D7BBB4}" type="parTrans" cxnId="{27C8A408-7563-487D-BEF9-2EDBC5344F8F}">
      <dgm:prSet/>
      <dgm:spPr/>
      <dgm:t>
        <a:bodyPr/>
        <a:lstStyle/>
        <a:p>
          <a:endParaRPr lang="en-US"/>
        </a:p>
      </dgm:t>
    </dgm:pt>
    <dgm:pt modelId="{FCFBAF75-C1CC-4302-B370-BB4AF5BAE21D}" type="sibTrans" cxnId="{27C8A408-7563-487D-BEF9-2EDBC5344F8F}">
      <dgm:prSet/>
      <dgm:spPr/>
      <dgm:t>
        <a:bodyPr/>
        <a:lstStyle/>
        <a:p>
          <a:endParaRPr lang="en-US"/>
        </a:p>
      </dgm:t>
    </dgm:pt>
    <dgm:pt modelId="{23356053-B223-4BA7-8F1D-0C1E8AB518FE}" type="pres">
      <dgm:prSet presAssocID="{FC503929-A940-486B-A4E9-540AB1ECF99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AC4DF2-E609-4985-8E1C-FBD06FF7C7EA}" type="pres">
      <dgm:prSet presAssocID="{6411A30F-BA0B-4B0F-8E1F-EE267CFD77CD}" presName="parentLin" presStyleCnt="0"/>
      <dgm:spPr/>
    </dgm:pt>
    <dgm:pt modelId="{658C0F5A-2810-4D6B-B131-47A3A3BBF9F9}" type="pres">
      <dgm:prSet presAssocID="{6411A30F-BA0B-4B0F-8E1F-EE267CFD77CD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D025B6AC-4F88-46EF-8C12-9224C005CC38}" type="pres">
      <dgm:prSet presAssocID="{6411A30F-BA0B-4B0F-8E1F-EE267CFD77CD}" presName="parentText" presStyleLbl="node1" presStyleIdx="0" presStyleCnt="1" custScaleX="87549" custScaleY="5674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AAD5F9-C3F4-4407-970B-ECF27590C09D}" type="pres">
      <dgm:prSet presAssocID="{6411A30F-BA0B-4B0F-8E1F-EE267CFD77CD}" presName="negativeSpace" presStyleCnt="0"/>
      <dgm:spPr/>
    </dgm:pt>
    <dgm:pt modelId="{3BBC4792-014D-44F9-8630-531A8B2B2436}" type="pres">
      <dgm:prSet presAssocID="{6411A30F-BA0B-4B0F-8E1F-EE267CFD77CD}" presName="childText" presStyleLbl="conFgAcc1" presStyleIdx="0" presStyleCnt="1" custScaleY="950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A13628-E99A-45EE-8226-50F387B9319D}" srcId="{FC503929-A940-486B-A4E9-540AB1ECF99A}" destId="{6411A30F-BA0B-4B0F-8E1F-EE267CFD77CD}" srcOrd="0" destOrd="0" parTransId="{948CDE0C-451D-43F7-8A58-FC01AB5CCB07}" sibTransId="{82517BDF-D45C-41F8-88AC-420C809F90B2}"/>
    <dgm:cxn modelId="{4DB90B85-1ED1-4A02-94FB-A76689C09E93}" type="presOf" srcId="{6411A30F-BA0B-4B0F-8E1F-EE267CFD77CD}" destId="{D025B6AC-4F88-46EF-8C12-9224C005CC38}" srcOrd="1" destOrd="0" presId="urn:microsoft.com/office/officeart/2005/8/layout/list1"/>
    <dgm:cxn modelId="{27C8A408-7563-487D-BEF9-2EDBC5344F8F}" srcId="{6411A30F-BA0B-4B0F-8E1F-EE267CFD77CD}" destId="{E5497331-A039-457C-82B7-1228B0C9565B}" srcOrd="1" destOrd="0" parTransId="{F2F23642-5AA7-442E-82D9-E5AB60D7BBB4}" sibTransId="{FCFBAF75-C1CC-4302-B370-BB4AF5BAE21D}"/>
    <dgm:cxn modelId="{06D4DC29-E840-4EBE-8AA8-06F882073240}" srcId="{6411A30F-BA0B-4B0F-8E1F-EE267CFD77CD}" destId="{E88B6283-3C52-42D2-8B8F-67AD37553BA1}" srcOrd="0" destOrd="0" parTransId="{68B8B7B9-5699-4A02-A5F4-A89ACEBBBE1F}" sibTransId="{6A75E729-D4A7-41C1-948A-796635306D40}"/>
    <dgm:cxn modelId="{3715A4FD-330E-4B2A-979F-2F6DBA056833}" type="presOf" srcId="{6411A30F-BA0B-4B0F-8E1F-EE267CFD77CD}" destId="{658C0F5A-2810-4D6B-B131-47A3A3BBF9F9}" srcOrd="0" destOrd="0" presId="urn:microsoft.com/office/officeart/2005/8/layout/list1"/>
    <dgm:cxn modelId="{4B070363-5342-41A5-8566-B6873A4E6CE1}" type="presOf" srcId="{E88B6283-3C52-42D2-8B8F-67AD37553BA1}" destId="{3BBC4792-014D-44F9-8630-531A8B2B2436}" srcOrd="0" destOrd="0" presId="urn:microsoft.com/office/officeart/2005/8/layout/list1"/>
    <dgm:cxn modelId="{C0B63E93-5729-4A2F-BACD-97F308FD633E}" type="presOf" srcId="{FC503929-A940-486B-A4E9-540AB1ECF99A}" destId="{23356053-B223-4BA7-8F1D-0C1E8AB518FE}" srcOrd="0" destOrd="0" presId="urn:microsoft.com/office/officeart/2005/8/layout/list1"/>
    <dgm:cxn modelId="{603B8A82-5405-42F6-8274-2C463879AD81}" type="presOf" srcId="{E5497331-A039-457C-82B7-1228B0C9565B}" destId="{3BBC4792-014D-44F9-8630-531A8B2B2436}" srcOrd="0" destOrd="1" presId="urn:microsoft.com/office/officeart/2005/8/layout/list1"/>
    <dgm:cxn modelId="{E0F5D9C3-B7AB-4A4C-AB71-276BC0079F9A}" type="presParOf" srcId="{23356053-B223-4BA7-8F1D-0C1E8AB518FE}" destId="{1BAC4DF2-E609-4985-8E1C-FBD06FF7C7EA}" srcOrd="0" destOrd="0" presId="urn:microsoft.com/office/officeart/2005/8/layout/list1"/>
    <dgm:cxn modelId="{724D75BA-A37B-4779-A012-8F550DD49B28}" type="presParOf" srcId="{1BAC4DF2-E609-4985-8E1C-FBD06FF7C7EA}" destId="{658C0F5A-2810-4D6B-B131-47A3A3BBF9F9}" srcOrd="0" destOrd="0" presId="urn:microsoft.com/office/officeart/2005/8/layout/list1"/>
    <dgm:cxn modelId="{D59AB02E-7674-4688-B149-C0047F51C8C5}" type="presParOf" srcId="{1BAC4DF2-E609-4985-8E1C-FBD06FF7C7EA}" destId="{D025B6AC-4F88-46EF-8C12-9224C005CC38}" srcOrd="1" destOrd="0" presId="urn:microsoft.com/office/officeart/2005/8/layout/list1"/>
    <dgm:cxn modelId="{4DE5AD80-EE70-41DB-9612-128834A546A2}" type="presParOf" srcId="{23356053-B223-4BA7-8F1D-0C1E8AB518FE}" destId="{10AAD5F9-C3F4-4407-970B-ECF27590C09D}" srcOrd="1" destOrd="0" presId="urn:microsoft.com/office/officeart/2005/8/layout/list1"/>
    <dgm:cxn modelId="{4C8CF2B9-9BE5-4DD5-ABAB-F80CA6D9C2DB}" type="presParOf" srcId="{23356053-B223-4BA7-8F1D-0C1E8AB518FE}" destId="{3BBC4792-014D-44F9-8630-531A8B2B2436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E68203-8DBD-4A58-B28E-D894043C7969}" type="doc">
      <dgm:prSet loTypeId="urn:microsoft.com/office/officeart/2005/8/layout/vList5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771F5DC-06C9-427F-9FD0-B8FACB7DBE18}">
      <dgm:prSet/>
      <dgm:spPr/>
      <dgm:t>
        <a:bodyPr/>
        <a:lstStyle/>
        <a:p>
          <a:pPr rtl="0"/>
          <a:r>
            <a:rPr lang="es-PR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Moda (</a:t>
          </a:r>
          <a:r>
            <a:rPr lang="es-PR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mode</a:t>
          </a:r>
          <a:r>
            <a:rPr lang="es-PR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D3634F-1924-4CD1-B306-5215FDBB319A}" type="parTrans" cxnId="{410784CB-0C3A-4EAF-B2C6-A76A00599230}">
      <dgm:prSet/>
      <dgm:spPr/>
      <dgm:t>
        <a:bodyPr/>
        <a:lstStyle/>
        <a:p>
          <a:endParaRPr lang="en-US"/>
        </a:p>
      </dgm:t>
    </dgm:pt>
    <dgm:pt modelId="{7361C4D8-8E07-4675-B6EE-1068B17D8B48}" type="sibTrans" cxnId="{410784CB-0C3A-4EAF-B2C6-A76A00599230}">
      <dgm:prSet/>
      <dgm:spPr/>
      <dgm:t>
        <a:bodyPr/>
        <a:lstStyle/>
        <a:p>
          <a:endParaRPr lang="en-US"/>
        </a:p>
      </dgm:t>
    </dgm:pt>
    <dgm:pt modelId="{A725A52D-E57D-4447-9298-8D01BB4F0ABF}">
      <dgm:prSet/>
      <dgm:spPr/>
      <dgm:t>
        <a:bodyPr/>
        <a:lstStyle/>
        <a:p>
          <a:pPr rtl="0"/>
          <a:r>
            <a:rPr lang="es-PR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Media</a:t>
          </a:r>
        </a:p>
        <a:p>
          <a:pPr rtl="0"/>
          <a:r>
            <a:rPr lang="es-PR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(mean)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29BF4A-F3F9-4341-B3D2-93B19E6A5C82}" type="parTrans" cxnId="{755585F3-1952-4E90-B08B-CFED325A9C7B}">
      <dgm:prSet/>
      <dgm:spPr/>
      <dgm:t>
        <a:bodyPr/>
        <a:lstStyle/>
        <a:p>
          <a:endParaRPr lang="en-US"/>
        </a:p>
      </dgm:t>
    </dgm:pt>
    <dgm:pt modelId="{FF254859-3F52-42E8-B62B-6414A93D443F}" type="sibTrans" cxnId="{755585F3-1952-4E90-B08B-CFED325A9C7B}">
      <dgm:prSet/>
      <dgm:spPr/>
      <dgm:t>
        <a:bodyPr/>
        <a:lstStyle/>
        <a:p>
          <a:endParaRPr lang="en-US"/>
        </a:p>
      </dgm:t>
    </dgm:pt>
    <dgm:pt modelId="{567F3F98-A6F0-4DAD-8DB8-3E70607B62ED}">
      <dgm:prSet/>
      <dgm:spPr/>
      <dgm:t>
        <a:bodyPr/>
        <a:lstStyle/>
        <a:p>
          <a:pPr rtl="0"/>
          <a:r>
            <a:rPr lang="es-PR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Mediana (median)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6BEFCE-2D22-4A42-B048-FAE8A1FB87AA}" type="parTrans" cxnId="{FD0E6EDC-A40E-4776-9999-D6343D44F6C3}">
      <dgm:prSet/>
      <dgm:spPr/>
      <dgm:t>
        <a:bodyPr/>
        <a:lstStyle/>
        <a:p>
          <a:endParaRPr lang="en-US"/>
        </a:p>
      </dgm:t>
    </dgm:pt>
    <dgm:pt modelId="{4A167548-17B7-44EE-8D47-36D9207F6688}" type="sibTrans" cxnId="{FD0E6EDC-A40E-4776-9999-D6343D44F6C3}">
      <dgm:prSet/>
      <dgm:spPr/>
      <dgm:t>
        <a:bodyPr/>
        <a:lstStyle/>
        <a:p>
          <a:endParaRPr lang="en-US"/>
        </a:p>
      </dgm:t>
    </dgm:pt>
    <dgm:pt modelId="{A63B9F37-D376-4600-B97E-5941894A6F9A}">
      <dgm:prSet custT="1"/>
      <dgm:spPr/>
      <dgm:t>
        <a:bodyPr/>
        <a:lstStyle/>
        <a:p>
          <a:r>
            <a:rPr lang="es-PR" sz="3100" noProof="0" dirty="0" smtClean="0"/>
            <a:t>Valor que más se repite</a:t>
          </a:r>
          <a:endParaRPr lang="es-PR" sz="3100" noProof="0" dirty="0"/>
        </a:p>
      </dgm:t>
    </dgm:pt>
    <dgm:pt modelId="{AEAA1098-3E78-43AE-92AD-DE24F0EAD453}" type="parTrans" cxnId="{0D3FFA60-6202-4A11-8120-D14FDDB51969}">
      <dgm:prSet/>
      <dgm:spPr/>
      <dgm:t>
        <a:bodyPr/>
        <a:lstStyle/>
        <a:p>
          <a:endParaRPr lang="en-US"/>
        </a:p>
      </dgm:t>
    </dgm:pt>
    <dgm:pt modelId="{6C867C56-A21F-4B0A-9A8A-F059B52F97CC}" type="sibTrans" cxnId="{0D3FFA60-6202-4A11-8120-D14FDDB51969}">
      <dgm:prSet/>
      <dgm:spPr/>
      <dgm:t>
        <a:bodyPr/>
        <a:lstStyle/>
        <a:p>
          <a:endParaRPr lang="en-US"/>
        </a:p>
      </dgm:t>
    </dgm:pt>
    <dgm:pt modelId="{E579AD69-3636-49F8-ABB4-4A562BA241F7}">
      <dgm:prSet/>
      <dgm:spPr/>
      <dgm:t>
        <a:bodyPr/>
        <a:lstStyle/>
        <a:p>
          <a:r>
            <a:rPr lang="es-PR" noProof="0" dirty="0" smtClean="0"/>
            <a:t>Valor promedio</a:t>
          </a:r>
          <a:endParaRPr lang="es-PR" noProof="0" dirty="0"/>
        </a:p>
      </dgm:t>
    </dgm:pt>
    <dgm:pt modelId="{482B751E-1552-4C44-94A7-BF4FAEC3D8F0}" type="parTrans" cxnId="{63F0CE9E-9EFA-4A5E-9D35-13617DDD2A1D}">
      <dgm:prSet/>
      <dgm:spPr/>
      <dgm:t>
        <a:bodyPr/>
        <a:lstStyle/>
        <a:p>
          <a:endParaRPr lang="en-US"/>
        </a:p>
      </dgm:t>
    </dgm:pt>
    <dgm:pt modelId="{C39483B2-8095-43E9-8D98-8D5FC89CEBCB}" type="sibTrans" cxnId="{63F0CE9E-9EFA-4A5E-9D35-13617DDD2A1D}">
      <dgm:prSet/>
      <dgm:spPr/>
      <dgm:t>
        <a:bodyPr/>
        <a:lstStyle/>
        <a:p>
          <a:endParaRPr lang="en-US"/>
        </a:p>
      </dgm:t>
    </dgm:pt>
    <dgm:pt modelId="{335C470A-9382-4CCA-BA4C-2B4773E27AA9}">
      <dgm:prSet/>
      <dgm:spPr/>
      <dgm:t>
        <a:bodyPr/>
        <a:lstStyle/>
        <a:p>
          <a:r>
            <a:rPr lang="es-PR" noProof="0" dirty="0" smtClean="0"/>
            <a:t>Valor que se encuentra en el mismo medio</a:t>
          </a:r>
          <a:endParaRPr lang="es-PR" noProof="0" dirty="0"/>
        </a:p>
      </dgm:t>
    </dgm:pt>
    <dgm:pt modelId="{C99B48B8-2D8E-4287-A9B7-9B8620AD0729}" type="parTrans" cxnId="{0A106A6E-E86E-4BC4-BC35-B38299E25588}">
      <dgm:prSet/>
      <dgm:spPr/>
      <dgm:t>
        <a:bodyPr/>
        <a:lstStyle/>
        <a:p>
          <a:endParaRPr lang="en-US"/>
        </a:p>
      </dgm:t>
    </dgm:pt>
    <dgm:pt modelId="{82C6DA9C-46D5-4254-A5A4-B57BE36BF151}" type="sibTrans" cxnId="{0A106A6E-E86E-4BC4-BC35-B38299E25588}">
      <dgm:prSet/>
      <dgm:spPr/>
      <dgm:t>
        <a:bodyPr/>
        <a:lstStyle/>
        <a:p>
          <a:endParaRPr lang="en-US"/>
        </a:p>
      </dgm:t>
    </dgm:pt>
    <dgm:pt modelId="{8476ADED-C9C3-4F11-9FA7-ECC3A3D4C83F}" type="pres">
      <dgm:prSet presAssocID="{46E68203-8DBD-4A58-B28E-D894043C796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1F4580-3D59-4F05-8421-F6C3EF97B7C2}" type="pres">
      <dgm:prSet presAssocID="{B771F5DC-06C9-427F-9FD0-B8FACB7DBE18}" presName="linNode" presStyleCnt="0"/>
      <dgm:spPr/>
      <dgm:t>
        <a:bodyPr/>
        <a:lstStyle/>
        <a:p>
          <a:endParaRPr lang="en-US"/>
        </a:p>
      </dgm:t>
    </dgm:pt>
    <dgm:pt modelId="{5DDB1417-3AF2-4B6A-87A5-DA7A3FAEFDAB}" type="pres">
      <dgm:prSet presAssocID="{B771F5DC-06C9-427F-9FD0-B8FACB7DBE1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9D6938-A86E-4F8D-8EAC-8E9438A17680}" type="pres">
      <dgm:prSet presAssocID="{B771F5DC-06C9-427F-9FD0-B8FACB7DBE1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CB0F4C-38C5-4AB7-883D-D83ED0C51296}" type="pres">
      <dgm:prSet presAssocID="{7361C4D8-8E07-4675-B6EE-1068B17D8B48}" presName="sp" presStyleCnt="0"/>
      <dgm:spPr/>
      <dgm:t>
        <a:bodyPr/>
        <a:lstStyle/>
        <a:p>
          <a:endParaRPr lang="en-US"/>
        </a:p>
      </dgm:t>
    </dgm:pt>
    <dgm:pt modelId="{1133B761-4646-4789-A019-0B84D0109940}" type="pres">
      <dgm:prSet presAssocID="{A725A52D-E57D-4447-9298-8D01BB4F0ABF}" presName="linNode" presStyleCnt="0"/>
      <dgm:spPr/>
      <dgm:t>
        <a:bodyPr/>
        <a:lstStyle/>
        <a:p>
          <a:endParaRPr lang="en-US"/>
        </a:p>
      </dgm:t>
    </dgm:pt>
    <dgm:pt modelId="{831CE9E9-0D93-4497-9435-614DA28224A3}" type="pres">
      <dgm:prSet presAssocID="{A725A52D-E57D-4447-9298-8D01BB4F0AB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4027D8-0E88-4E56-93C6-F21AE52BD425}" type="pres">
      <dgm:prSet presAssocID="{A725A52D-E57D-4447-9298-8D01BB4F0AB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CFD4B2-C5CF-4B6A-8994-BE9F1AEEA895}" type="pres">
      <dgm:prSet presAssocID="{FF254859-3F52-42E8-B62B-6414A93D443F}" presName="sp" presStyleCnt="0"/>
      <dgm:spPr/>
      <dgm:t>
        <a:bodyPr/>
        <a:lstStyle/>
        <a:p>
          <a:endParaRPr lang="en-US"/>
        </a:p>
      </dgm:t>
    </dgm:pt>
    <dgm:pt modelId="{05A8CC6A-D031-4A25-B8D4-C72AD0AA911C}" type="pres">
      <dgm:prSet presAssocID="{567F3F98-A6F0-4DAD-8DB8-3E70607B62ED}" presName="linNode" presStyleCnt="0"/>
      <dgm:spPr/>
      <dgm:t>
        <a:bodyPr/>
        <a:lstStyle/>
        <a:p>
          <a:endParaRPr lang="en-US"/>
        </a:p>
      </dgm:t>
    </dgm:pt>
    <dgm:pt modelId="{5C6EE1D3-6A40-46E0-A014-2F9B691822C0}" type="pres">
      <dgm:prSet presAssocID="{567F3F98-A6F0-4DAD-8DB8-3E70607B62ED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EC4B0-FF9E-4A94-B08F-6026E4626F3F}" type="pres">
      <dgm:prSet presAssocID="{567F3F98-A6F0-4DAD-8DB8-3E70607B62ED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F0CE9E-9EFA-4A5E-9D35-13617DDD2A1D}" srcId="{A725A52D-E57D-4447-9298-8D01BB4F0ABF}" destId="{E579AD69-3636-49F8-ABB4-4A562BA241F7}" srcOrd="0" destOrd="0" parTransId="{482B751E-1552-4C44-94A7-BF4FAEC3D8F0}" sibTransId="{C39483B2-8095-43E9-8D98-8D5FC89CEBCB}"/>
    <dgm:cxn modelId="{0D3FFA60-6202-4A11-8120-D14FDDB51969}" srcId="{B771F5DC-06C9-427F-9FD0-B8FACB7DBE18}" destId="{A63B9F37-D376-4600-B97E-5941894A6F9A}" srcOrd="0" destOrd="0" parTransId="{AEAA1098-3E78-43AE-92AD-DE24F0EAD453}" sibTransId="{6C867C56-A21F-4B0A-9A8A-F059B52F97CC}"/>
    <dgm:cxn modelId="{ACEA5186-AD48-4E30-84AD-E651F41D3DCD}" type="presOf" srcId="{A63B9F37-D376-4600-B97E-5941894A6F9A}" destId="{079D6938-A86E-4F8D-8EAC-8E9438A17680}" srcOrd="0" destOrd="0" presId="urn:microsoft.com/office/officeart/2005/8/layout/vList5"/>
    <dgm:cxn modelId="{410784CB-0C3A-4EAF-B2C6-A76A00599230}" srcId="{46E68203-8DBD-4A58-B28E-D894043C7969}" destId="{B771F5DC-06C9-427F-9FD0-B8FACB7DBE18}" srcOrd="0" destOrd="0" parTransId="{70D3634F-1924-4CD1-B306-5215FDBB319A}" sibTransId="{7361C4D8-8E07-4675-B6EE-1068B17D8B48}"/>
    <dgm:cxn modelId="{FD0E6EDC-A40E-4776-9999-D6343D44F6C3}" srcId="{46E68203-8DBD-4A58-B28E-D894043C7969}" destId="{567F3F98-A6F0-4DAD-8DB8-3E70607B62ED}" srcOrd="2" destOrd="0" parTransId="{CC6BEFCE-2D22-4A42-B048-FAE8A1FB87AA}" sibTransId="{4A167548-17B7-44EE-8D47-36D9207F6688}"/>
    <dgm:cxn modelId="{0A106A6E-E86E-4BC4-BC35-B38299E25588}" srcId="{567F3F98-A6F0-4DAD-8DB8-3E70607B62ED}" destId="{335C470A-9382-4CCA-BA4C-2B4773E27AA9}" srcOrd="0" destOrd="0" parTransId="{C99B48B8-2D8E-4287-A9B7-9B8620AD0729}" sibTransId="{82C6DA9C-46D5-4254-A5A4-B57BE36BF151}"/>
    <dgm:cxn modelId="{B5BBA5BB-1976-4455-B4C6-EE3A5B023A24}" type="presOf" srcId="{B771F5DC-06C9-427F-9FD0-B8FACB7DBE18}" destId="{5DDB1417-3AF2-4B6A-87A5-DA7A3FAEFDAB}" srcOrd="0" destOrd="0" presId="urn:microsoft.com/office/officeart/2005/8/layout/vList5"/>
    <dgm:cxn modelId="{755585F3-1952-4E90-B08B-CFED325A9C7B}" srcId="{46E68203-8DBD-4A58-B28E-D894043C7969}" destId="{A725A52D-E57D-4447-9298-8D01BB4F0ABF}" srcOrd="1" destOrd="0" parTransId="{3029BF4A-F3F9-4341-B3D2-93B19E6A5C82}" sibTransId="{FF254859-3F52-42E8-B62B-6414A93D443F}"/>
    <dgm:cxn modelId="{90D2776A-9036-4533-B713-5709AC1E670E}" type="presOf" srcId="{46E68203-8DBD-4A58-B28E-D894043C7969}" destId="{8476ADED-C9C3-4F11-9FA7-ECC3A3D4C83F}" srcOrd="0" destOrd="0" presId="urn:microsoft.com/office/officeart/2005/8/layout/vList5"/>
    <dgm:cxn modelId="{419C0061-77EA-4405-A40F-0EF438365339}" type="presOf" srcId="{567F3F98-A6F0-4DAD-8DB8-3E70607B62ED}" destId="{5C6EE1D3-6A40-46E0-A014-2F9B691822C0}" srcOrd="0" destOrd="0" presId="urn:microsoft.com/office/officeart/2005/8/layout/vList5"/>
    <dgm:cxn modelId="{BE665093-31BC-4AF2-A64E-5510ACD7507A}" type="presOf" srcId="{E579AD69-3636-49F8-ABB4-4A562BA241F7}" destId="{194027D8-0E88-4E56-93C6-F21AE52BD425}" srcOrd="0" destOrd="0" presId="urn:microsoft.com/office/officeart/2005/8/layout/vList5"/>
    <dgm:cxn modelId="{A0D1891A-4FCF-4C3B-B856-D38D2B0E080E}" type="presOf" srcId="{A725A52D-E57D-4447-9298-8D01BB4F0ABF}" destId="{831CE9E9-0D93-4497-9435-614DA28224A3}" srcOrd="0" destOrd="0" presId="urn:microsoft.com/office/officeart/2005/8/layout/vList5"/>
    <dgm:cxn modelId="{76AEEA71-961A-4DD1-B4F6-14A8477B296C}" type="presOf" srcId="{335C470A-9382-4CCA-BA4C-2B4773E27AA9}" destId="{086EC4B0-FF9E-4A94-B08F-6026E4626F3F}" srcOrd="0" destOrd="0" presId="urn:microsoft.com/office/officeart/2005/8/layout/vList5"/>
    <dgm:cxn modelId="{9F7E04CD-BC24-4109-A24E-5F64238E4CB7}" type="presParOf" srcId="{8476ADED-C9C3-4F11-9FA7-ECC3A3D4C83F}" destId="{4E1F4580-3D59-4F05-8421-F6C3EF97B7C2}" srcOrd="0" destOrd="0" presId="urn:microsoft.com/office/officeart/2005/8/layout/vList5"/>
    <dgm:cxn modelId="{E3C01638-7262-421F-9B4A-0DA1A4AA541E}" type="presParOf" srcId="{4E1F4580-3D59-4F05-8421-F6C3EF97B7C2}" destId="{5DDB1417-3AF2-4B6A-87A5-DA7A3FAEFDAB}" srcOrd="0" destOrd="0" presId="urn:microsoft.com/office/officeart/2005/8/layout/vList5"/>
    <dgm:cxn modelId="{10A59AC6-8832-47D7-AAC5-9FFB885E77D6}" type="presParOf" srcId="{4E1F4580-3D59-4F05-8421-F6C3EF97B7C2}" destId="{079D6938-A86E-4F8D-8EAC-8E9438A17680}" srcOrd="1" destOrd="0" presId="urn:microsoft.com/office/officeart/2005/8/layout/vList5"/>
    <dgm:cxn modelId="{A42A135C-1FEA-4EAF-A946-4F5DFBDF0B7B}" type="presParOf" srcId="{8476ADED-C9C3-4F11-9FA7-ECC3A3D4C83F}" destId="{9CCB0F4C-38C5-4AB7-883D-D83ED0C51296}" srcOrd="1" destOrd="0" presId="urn:microsoft.com/office/officeart/2005/8/layout/vList5"/>
    <dgm:cxn modelId="{A4C18F69-41AB-4D61-99CD-66CF83E50669}" type="presParOf" srcId="{8476ADED-C9C3-4F11-9FA7-ECC3A3D4C83F}" destId="{1133B761-4646-4789-A019-0B84D0109940}" srcOrd="2" destOrd="0" presId="urn:microsoft.com/office/officeart/2005/8/layout/vList5"/>
    <dgm:cxn modelId="{1B02631F-2925-41D4-A376-0E17A6BAC93F}" type="presParOf" srcId="{1133B761-4646-4789-A019-0B84D0109940}" destId="{831CE9E9-0D93-4497-9435-614DA28224A3}" srcOrd="0" destOrd="0" presId="urn:microsoft.com/office/officeart/2005/8/layout/vList5"/>
    <dgm:cxn modelId="{401DB6CC-0252-47EB-9CCC-DC46B8F85EA6}" type="presParOf" srcId="{1133B761-4646-4789-A019-0B84D0109940}" destId="{194027D8-0E88-4E56-93C6-F21AE52BD425}" srcOrd="1" destOrd="0" presId="urn:microsoft.com/office/officeart/2005/8/layout/vList5"/>
    <dgm:cxn modelId="{C93B3F90-FA7B-48A0-BF21-5A01755825C7}" type="presParOf" srcId="{8476ADED-C9C3-4F11-9FA7-ECC3A3D4C83F}" destId="{71CFD4B2-C5CF-4B6A-8994-BE9F1AEEA895}" srcOrd="3" destOrd="0" presId="urn:microsoft.com/office/officeart/2005/8/layout/vList5"/>
    <dgm:cxn modelId="{9B5BFB05-256A-458C-9987-434751B32ACF}" type="presParOf" srcId="{8476ADED-C9C3-4F11-9FA7-ECC3A3D4C83F}" destId="{05A8CC6A-D031-4A25-B8D4-C72AD0AA911C}" srcOrd="4" destOrd="0" presId="urn:microsoft.com/office/officeart/2005/8/layout/vList5"/>
    <dgm:cxn modelId="{961EF459-24D1-47C2-B60C-0A598324BF70}" type="presParOf" srcId="{05A8CC6A-D031-4A25-B8D4-C72AD0AA911C}" destId="{5C6EE1D3-6A40-46E0-A014-2F9B691822C0}" srcOrd="0" destOrd="0" presId="urn:microsoft.com/office/officeart/2005/8/layout/vList5"/>
    <dgm:cxn modelId="{943A2BB2-2D74-46A7-8984-40236B9EB6DC}" type="presParOf" srcId="{05A8CC6A-D031-4A25-B8D4-C72AD0AA911C}" destId="{086EC4B0-FF9E-4A94-B08F-6026E4626F3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040F57-6C9E-44C4-A86F-287980DD9C91}" type="doc">
      <dgm:prSet loTypeId="urn:microsoft.com/office/officeart/2005/8/layout/vList5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9A812E-F1CE-49DA-ADCC-ED97C10AC3C9}">
      <dgm:prSet custT="1"/>
      <dgm:spPr/>
      <dgm:t>
        <a:bodyPr/>
        <a:lstStyle/>
        <a:p>
          <a:pPr rtl="0"/>
          <a:r>
            <a:rPr lang="es-PR" sz="1600" baseline="0" dirty="0" smtClean="0"/>
            <a:t>Recorrido Intercuartil (RQ)</a:t>
          </a:r>
          <a:endParaRPr lang="es-PR" sz="1600" baseline="0" dirty="0"/>
        </a:p>
      </dgm:t>
    </dgm:pt>
    <dgm:pt modelId="{0B014A77-BFCF-4E93-A090-B74F4D0F5409}" type="parTrans" cxnId="{7D11413A-D1FA-47DF-9A28-972F97788AEF}">
      <dgm:prSet/>
      <dgm:spPr/>
      <dgm:t>
        <a:bodyPr/>
        <a:lstStyle/>
        <a:p>
          <a:endParaRPr lang="en-US"/>
        </a:p>
      </dgm:t>
    </dgm:pt>
    <dgm:pt modelId="{D996F854-8091-4FB9-A5B7-0204BA478AD7}" type="sibTrans" cxnId="{7D11413A-D1FA-47DF-9A28-972F97788AEF}">
      <dgm:prSet/>
      <dgm:spPr/>
      <dgm:t>
        <a:bodyPr/>
        <a:lstStyle/>
        <a:p>
          <a:endParaRPr lang="en-US"/>
        </a:p>
      </dgm:t>
    </dgm:pt>
    <dgm:pt modelId="{9D1F1282-D560-4A53-87DD-363F7E88D7A2}">
      <dgm:prSet custT="1"/>
      <dgm:spPr/>
      <dgm:t>
        <a:bodyPr/>
        <a:lstStyle/>
        <a:p>
          <a:r>
            <a:rPr lang="es-PR" sz="1600" noProof="0" dirty="0" smtClean="0"/>
            <a:t>Recorrido</a:t>
          </a:r>
          <a:endParaRPr lang="es-PR" sz="1200" noProof="0" dirty="0"/>
        </a:p>
      </dgm:t>
    </dgm:pt>
    <dgm:pt modelId="{4AD7AF3F-EA98-498E-8E30-A87BAD5C3F8C}" type="parTrans" cxnId="{5ED09120-5ACA-49E2-9856-6EFBF576FC00}">
      <dgm:prSet/>
      <dgm:spPr/>
      <dgm:t>
        <a:bodyPr/>
        <a:lstStyle/>
        <a:p>
          <a:endParaRPr lang="en-US"/>
        </a:p>
      </dgm:t>
    </dgm:pt>
    <dgm:pt modelId="{6049567F-15BB-4CBB-AD1B-3438EC7B36D4}" type="sibTrans" cxnId="{5ED09120-5ACA-49E2-9856-6EFBF576FC00}">
      <dgm:prSet/>
      <dgm:spPr/>
      <dgm:t>
        <a:bodyPr/>
        <a:lstStyle/>
        <a:p>
          <a:endParaRPr lang="en-US"/>
        </a:p>
      </dgm:t>
    </dgm:pt>
    <dgm:pt modelId="{2BFFE90D-3F59-45E3-8935-4E4F4D95EA9D}">
      <dgm:prSet custT="1"/>
      <dgm:spPr/>
      <dgm:t>
        <a:bodyPr/>
        <a:lstStyle/>
        <a:p>
          <a:r>
            <a:rPr lang="es-PR" sz="1600" noProof="0" dirty="0" smtClean="0"/>
            <a:t>Recorrido </a:t>
          </a:r>
          <a:r>
            <a:rPr lang="es-PR" sz="1600" noProof="0" dirty="0" err="1" smtClean="0"/>
            <a:t>semi-intercuartil</a:t>
          </a:r>
          <a:r>
            <a:rPr lang="es-PR" sz="1600" noProof="0" dirty="0" smtClean="0"/>
            <a:t> (RSQ)</a:t>
          </a:r>
          <a:endParaRPr lang="es-PR" sz="1600" noProof="0" dirty="0"/>
        </a:p>
      </dgm:t>
    </dgm:pt>
    <dgm:pt modelId="{18546466-FF7B-4A93-93F6-05D11C538A5F}" type="parTrans" cxnId="{E0C7A3F2-A7D8-4CD5-8F91-11650E837441}">
      <dgm:prSet/>
      <dgm:spPr/>
      <dgm:t>
        <a:bodyPr/>
        <a:lstStyle/>
        <a:p>
          <a:endParaRPr lang="en-US"/>
        </a:p>
      </dgm:t>
    </dgm:pt>
    <dgm:pt modelId="{6CA015D2-0263-4952-B663-BAD1015A25DD}" type="sibTrans" cxnId="{E0C7A3F2-A7D8-4CD5-8F91-11650E837441}">
      <dgm:prSet/>
      <dgm:spPr/>
      <dgm:t>
        <a:bodyPr/>
        <a:lstStyle/>
        <a:p>
          <a:endParaRPr lang="en-US"/>
        </a:p>
      </dgm:t>
    </dgm:pt>
    <dgm:pt modelId="{70D7E735-C358-4CD7-AB20-0388D8C6F89E}">
      <dgm:prSet custT="1"/>
      <dgm:spPr/>
      <dgm:t>
        <a:bodyPr/>
        <a:lstStyle/>
        <a:p>
          <a:r>
            <a:rPr lang="es-PR" sz="1600" noProof="0" dirty="0" smtClean="0"/>
            <a:t>Varianza</a:t>
          </a:r>
          <a:endParaRPr lang="es-PR" sz="1600" noProof="0" dirty="0"/>
        </a:p>
      </dgm:t>
    </dgm:pt>
    <dgm:pt modelId="{2842F9D3-FDB6-4B96-9912-5A493EF02AB5}" type="parTrans" cxnId="{E0FD8149-6C9D-4804-AB27-F02E845894D8}">
      <dgm:prSet/>
      <dgm:spPr/>
      <dgm:t>
        <a:bodyPr/>
        <a:lstStyle/>
        <a:p>
          <a:endParaRPr lang="en-US"/>
        </a:p>
      </dgm:t>
    </dgm:pt>
    <dgm:pt modelId="{B889ED43-A450-48EE-8550-8C0868124D59}" type="sibTrans" cxnId="{E0FD8149-6C9D-4804-AB27-F02E845894D8}">
      <dgm:prSet/>
      <dgm:spPr/>
      <dgm:t>
        <a:bodyPr/>
        <a:lstStyle/>
        <a:p>
          <a:endParaRPr lang="en-US"/>
        </a:p>
      </dgm:t>
    </dgm:pt>
    <dgm:pt modelId="{34CE7F32-3CB2-4269-8334-8F49D598B795}">
      <dgm:prSet custT="1"/>
      <dgm:spPr/>
      <dgm:t>
        <a:bodyPr/>
        <a:lstStyle/>
        <a:p>
          <a:r>
            <a:rPr lang="es-PR" sz="1600" noProof="0" dirty="0" smtClean="0"/>
            <a:t>Desviación </a:t>
          </a:r>
          <a:r>
            <a:rPr lang="es-PR" sz="1600" noProof="0" dirty="0" err="1" smtClean="0"/>
            <a:t>estandar</a:t>
          </a:r>
          <a:endParaRPr lang="es-PR" sz="1600" noProof="0" dirty="0"/>
        </a:p>
      </dgm:t>
    </dgm:pt>
    <dgm:pt modelId="{8F373239-8A9B-4C8F-A353-61DE6D27EF20}" type="parTrans" cxnId="{FB3D4FBF-5F44-49B4-AA9A-992E2D23474D}">
      <dgm:prSet/>
      <dgm:spPr/>
      <dgm:t>
        <a:bodyPr/>
        <a:lstStyle/>
        <a:p>
          <a:endParaRPr lang="en-US"/>
        </a:p>
      </dgm:t>
    </dgm:pt>
    <dgm:pt modelId="{AB75621B-C50C-40C9-B35D-3F409518C461}" type="sibTrans" cxnId="{FB3D4FBF-5F44-49B4-AA9A-992E2D23474D}">
      <dgm:prSet/>
      <dgm:spPr/>
      <dgm:t>
        <a:bodyPr/>
        <a:lstStyle/>
        <a:p>
          <a:endParaRPr lang="en-US"/>
        </a:p>
      </dgm:t>
    </dgm:pt>
    <dgm:pt modelId="{96403414-1457-4B41-B75E-0F088A4A9F04}" type="pres">
      <dgm:prSet presAssocID="{3D040F57-6C9E-44C4-A86F-287980DD9C9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5633A28-0A6F-4C5E-AAF6-A027A9141F9D}" type="pres">
      <dgm:prSet presAssocID="{9D1F1282-D560-4A53-87DD-363F7E88D7A2}" presName="linNode" presStyleCnt="0"/>
      <dgm:spPr/>
    </dgm:pt>
    <dgm:pt modelId="{9681F28A-14B9-4C17-BFB3-A0EDF3F79B0C}" type="pres">
      <dgm:prSet presAssocID="{9D1F1282-D560-4A53-87DD-363F7E88D7A2}" presName="parentText" presStyleLbl="node1" presStyleIdx="0" presStyleCnt="5" custScaleX="1923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BFDA32-8953-4655-8F66-24C39A3D8B5E}" type="pres">
      <dgm:prSet presAssocID="{6049567F-15BB-4CBB-AD1B-3438EC7B36D4}" presName="sp" presStyleCnt="0"/>
      <dgm:spPr/>
    </dgm:pt>
    <dgm:pt modelId="{0B484C19-22E4-4BC2-B4F5-470B7CE8BF47}" type="pres">
      <dgm:prSet presAssocID="{769A812E-F1CE-49DA-ADCC-ED97C10AC3C9}" presName="linNode" presStyleCnt="0"/>
      <dgm:spPr/>
    </dgm:pt>
    <dgm:pt modelId="{163656C4-07AE-4EC8-AAB0-FAEEF5A2ADF6}" type="pres">
      <dgm:prSet presAssocID="{769A812E-F1CE-49DA-ADCC-ED97C10AC3C9}" presName="parentText" presStyleLbl="node1" presStyleIdx="1" presStyleCnt="5" custScaleX="1923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E82FC9-4419-44FE-98D5-C0100A57B9E5}" type="pres">
      <dgm:prSet presAssocID="{D996F854-8091-4FB9-A5B7-0204BA478AD7}" presName="sp" presStyleCnt="0"/>
      <dgm:spPr/>
    </dgm:pt>
    <dgm:pt modelId="{45E0490A-B7B4-4487-8EDA-FA8C52A7FAFC}" type="pres">
      <dgm:prSet presAssocID="{2BFFE90D-3F59-45E3-8935-4E4F4D95EA9D}" presName="linNode" presStyleCnt="0"/>
      <dgm:spPr/>
    </dgm:pt>
    <dgm:pt modelId="{1BFBD34B-F0A2-4F62-9A13-7899C191654B}" type="pres">
      <dgm:prSet presAssocID="{2BFFE90D-3F59-45E3-8935-4E4F4D95EA9D}" presName="parentText" presStyleLbl="node1" presStyleIdx="2" presStyleCnt="5" custScaleX="1923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99EE62-7DE7-40D0-9930-8EEB3EC9FE0A}" type="pres">
      <dgm:prSet presAssocID="{6CA015D2-0263-4952-B663-BAD1015A25DD}" presName="sp" presStyleCnt="0"/>
      <dgm:spPr/>
    </dgm:pt>
    <dgm:pt modelId="{4F06263C-1B3D-4B98-AB75-870AD0CA1D5E}" type="pres">
      <dgm:prSet presAssocID="{70D7E735-C358-4CD7-AB20-0388D8C6F89E}" presName="linNode" presStyleCnt="0"/>
      <dgm:spPr/>
    </dgm:pt>
    <dgm:pt modelId="{BA28AAFA-A7CE-4183-918B-113A17A57EB2}" type="pres">
      <dgm:prSet presAssocID="{70D7E735-C358-4CD7-AB20-0388D8C6F89E}" presName="parentText" presStyleLbl="node1" presStyleIdx="3" presStyleCnt="5" custScaleX="1923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C5364F-5B75-4E72-A9E4-39E63CF8FEBF}" type="pres">
      <dgm:prSet presAssocID="{B889ED43-A450-48EE-8550-8C0868124D59}" presName="sp" presStyleCnt="0"/>
      <dgm:spPr/>
    </dgm:pt>
    <dgm:pt modelId="{48C7DEC2-9D0F-467A-9F70-868B596ACD41}" type="pres">
      <dgm:prSet presAssocID="{34CE7F32-3CB2-4269-8334-8F49D598B795}" presName="linNode" presStyleCnt="0"/>
      <dgm:spPr/>
    </dgm:pt>
    <dgm:pt modelId="{9886D99C-0EFE-42AB-8C17-95135D5744A9}" type="pres">
      <dgm:prSet presAssocID="{34CE7F32-3CB2-4269-8334-8F49D598B795}" presName="parentText" presStyleLbl="node1" presStyleIdx="4" presStyleCnt="5" custScaleX="19097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4C7AB0-4488-4762-BB38-DC9F8792F1B2}" type="presOf" srcId="{9D1F1282-D560-4A53-87DD-363F7E88D7A2}" destId="{9681F28A-14B9-4C17-BFB3-A0EDF3F79B0C}" srcOrd="0" destOrd="0" presId="urn:microsoft.com/office/officeart/2005/8/layout/vList5"/>
    <dgm:cxn modelId="{251895DC-CE7A-4F20-834B-C15A3693E944}" type="presOf" srcId="{34CE7F32-3CB2-4269-8334-8F49D598B795}" destId="{9886D99C-0EFE-42AB-8C17-95135D5744A9}" srcOrd="0" destOrd="0" presId="urn:microsoft.com/office/officeart/2005/8/layout/vList5"/>
    <dgm:cxn modelId="{E0FD8149-6C9D-4804-AB27-F02E845894D8}" srcId="{3D040F57-6C9E-44C4-A86F-287980DD9C91}" destId="{70D7E735-C358-4CD7-AB20-0388D8C6F89E}" srcOrd="3" destOrd="0" parTransId="{2842F9D3-FDB6-4B96-9912-5A493EF02AB5}" sibTransId="{B889ED43-A450-48EE-8550-8C0868124D59}"/>
    <dgm:cxn modelId="{6314D808-44C0-4493-9FE6-326A7EBDB808}" type="presOf" srcId="{2BFFE90D-3F59-45E3-8935-4E4F4D95EA9D}" destId="{1BFBD34B-F0A2-4F62-9A13-7899C191654B}" srcOrd="0" destOrd="0" presId="urn:microsoft.com/office/officeart/2005/8/layout/vList5"/>
    <dgm:cxn modelId="{4D90EEF1-ECB6-475F-ACBF-F485C174A65D}" type="presOf" srcId="{769A812E-F1CE-49DA-ADCC-ED97C10AC3C9}" destId="{163656C4-07AE-4EC8-AAB0-FAEEF5A2ADF6}" srcOrd="0" destOrd="0" presId="urn:microsoft.com/office/officeart/2005/8/layout/vList5"/>
    <dgm:cxn modelId="{7D11413A-D1FA-47DF-9A28-972F97788AEF}" srcId="{3D040F57-6C9E-44C4-A86F-287980DD9C91}" destId="{769A812E-F1CE-49DA-ADCC-ED97C10AC3C9}" srcOrd="1" destOrd="0" parTransId="{0B014A77-BFCF-4E93-A090-B74F4D0F5409}" sibTransId="{D996F854-8091-4FB9-A5B7-0204BA478AD7}"/>
    <dgm:cxn modelId="{FB3D4FBF-5F44-49B4-AA9A-992E2D23474D}" srcId="{3D040F57-6C9E-44C4-A86F-287980DD9C91}" destId="{34CE7F32-3CB2-4269-8334-8F49D598B795}" srcOrd="4" destOrd="0" parTransId="{8F373239-8A9B-4C8F-A353-61DE6D27EF20}" sibTransId="{AB75621B-C50C-40C9-B35D-3F409518C461}"/>
    <dgm:cxn modelId="{89B5EC67-FED3-4C93-A3EB-C22FD7554C2B}" type="presOf" srcId="{70D7E735-C358-4CD7-AB20-0388D8C6F89E}" destId="{BA28AAFA-A7CE-4183-918B-113A17A57EB2}" srcOrd="0" destOrd="0" presId="urn:microsoft.com/office/officeart/2005/8/layout/vList5"/>
    <dgm:cxn modelId="{5ED09120-5ACA-49E2-9856-6EFBF576FC00}" srcId="{3D040F57-6C9E-44C4-A86F-287980DD9C91}" destId="{9D1F1282-D560-4A53-87DD-363F7E88D7A2}" srcOrd="0" destOrd="0" parTransId="{4AD7AF3F-EA98-498E-8E30-A87BAD5C3F8C}" sibTransId="{6049567F-15BB-4CBB-AD1B-3438EC7B36D4}"/>
    <dgm:cxn modelId="{E0C7A3F2-A7D8-4CD5-8F91-11650E837441}" srcId="{3D040F57-6C9E-44C4-A86F-287980DD9C91}" destId="{2BFFE90D-3F59-45E3-8935-4E4F4D95EA9D}" srcOrd="2" destOrd="0" parTransId="{18546466-FF7B-4A93-93F6-05D11C538A5F}" sibTransId="{6CA015D2-0263-4952-B663-BAD1015A25DD}"/>
    <dgm:cxn modelId="{7712CEAB-ECDC-4EB9-8384-901E20536E85}" type="presOf" srcId="{3D040F57-6C9E-44C4-A86F-287980DD9C91}" destId="{96403414-1457-4B41-B75E-0F088A4A9F04}" srcOrd="0" destOrd="0" presId="urn:microsoft.com/office/officeart/2005/8/layout/vList5"/>
    <dgm:cxn modelId="{00FD24AA-481E-48B5-ADAA-8BD9B0AB43F5}" type="presParOf" srcId="{96403414-1457-4B41-B75E-0F088A4A9F04}" destId="{35633A28-0A6F-4C5E-AAF6-A027A9141F9D}" srcOrd="0" destOrd="0" presId="urn:microsoft.com/office/officeart/2005/8/layout/vList5"/>
    <dgm:cxn modelId="{C8ABD5BB-6BBC-4AA0-8AE2-46232C266EA4}" type="presParOf" srcId="{35633A28-0A6F-4C5E-AAF6-A027A9141F9D}" destId="{9681F28A-14B9-4C17-BFB3-A0EDF3F79B0C}" srcOrd="0" destOrd="0" presId="urn:microsoft.com/office/officeart/2005/8/layout/vList5"/>
    <dgm:cxn modelId="{44469DED-BAF8-474F-8707-20F651F6223E}" type="presParOf" srcId="{96403414-1457-4B41-B75E-0F088A4A9F04}" destId="{AEBFDA32-8953-4655-8F66-24C39A3D8B5E}" srcOrd="1" destOrd="0" presId="urn:microsoft.com/office/officeart/2005/8/layout/vList5"/>
    <dgm:cxn modelId="{C2EF225E-B8AF-4E75-85CC-D5611A6BF4C1}" type="presParOf" srcId="{96403414-1457-4B41-B75E-0F088A4A9F04}" destId="{0B484C19-22E4-4BC2-B4F5-470B7CE8BF47}" srcOrd="2" destOrd="0" presId="urn:microsoft.com/office/officeart/2005/8/layout/vList5"/>
    <dgm:cxn modelId="{21B2C360-80CA-4B9D-BB63-20C187CD4C50}" type="presParOf" srcId="{0B484C19-22E4-4BC2-B4F5-470B7CE8BF47}" destId="{163656C4-07AE-4EC8-AAB0-FAEEF5A2ADF6}" srcOrd="0" destOrd="0" presId="urn:microsoft.com/office/officeart/2005/8/layout/vList5"/>
    <dgm:cxn modelId="{86BC2A37-14D4-4B3E-A0A2-29D2A81BBD97}" type="presParOf" srcId="{96403414-1457-4B41-B75E-0F088A4A9F04}" destId="{19E82FC9-4419-44FE-98D5-C0100A57B9E5}" srcOrd="3" destOrd="0" presId="urn:microsoft.com/office/officeart/2005/8/layout/vList5"/>
    <dgm:cxn modelId="{718CAABD-E2EF-422E-A200-F6D93A7AB557}" type="presParOf" srcId="{96403414-1457-4B41-B75E-0F088A4A9F04}" destId="{45E0490A-B7B4-4487-8EDA-FA8C52A7FAFC}" srcOrd="4" destOrd="0" presId="urn:microsoft.com/office/officeart/2005/8/layout/vList5"/>
    <dgm:cxn modelId="{D05BBDF6-A5FF-4D40-9643-377BF7928A5C}" type="presParOf" srcId="{45E0490A-B7B4-4487-8EDA-FA8C52A7FAFC}" destId="{1BFBD34B-F0A2-4F62-9A13-7899C191654B}" srcOrd="0" destOrd="0" presId="urn:microsoft.com/office/officeart/2005/8/layout/vList5"/>
    <dgm:cxn modelId="{A8B61BC7-F401-4BBF-8910-A4FA7F24A203}" type="presParOf" srcId="{96403414-1457-4B41-B75E-0F088A4A9F04}" destId="{2A99EE62-7DE7-40D0-9930-8EEB3EC9FE0A}" srcOrd="5" destOrd="0" presId="urn:microsoft.com/office/officeart/2005/8/layout/vList5"/>
    <dgm:cxn modelId="{96E394F5-77F0-4888-8D9D-2C7D09372717}" type="presParOf" srcId="{96403414-1457-4B41-B75E-0F088A4A9F04}" destId="{4F06263C-1B3D-4B98-AB75-870AD0CA1D5E}" srcOrd="6" destOrd="0" presId="urn:microsoft.com/office/officeart/2005/8/layout/vList5"/>
    <dgm:cxn modelId="{346C1EC6-FB57-4B64-8BE0-D8E50BB3A42C}" type="presParOf" srcId="{4F06263C-1B3D-4B98-AB75-870AD0CA1D5E}" destId="{BA28AAFA-A7CE-4183-918B-113A17A57EB2}" srcOrd="0" destOrd="0" presId="urn:microsoft.com/office/officeart/2005/8/layout/vList5"/>
    <dgm:cxn modelId="{3B65316F-FCDF-4124-A0A9-270D68EAD01F}" type="presParOf" srcId="{96403414-1457-4B41-B75E-0F088A4A9F04}" destId="{18C5364F-5B75-4E72-A9E4-39E63CF8FEBF}" srcOrd="7" destOrd="0" presId="urn:microsoft.com/office/officeart/2005/8/layout/vList5"/>
    <dgm:cxn modelId="{2056DE18-D995-4BAD-8B67-137BA65C720E}" type="presParOf" srcId="{96403414-1457-4B41-B75E-0F088A4A9F04}" destId="{48C7DEC2-9D0F-467A-9F70-868B596ACD41}" srcOrd="8" destOrd="0" presId="urn:microsoft.com/office/officeart/2005/8/layout/vList5"/>
    <dgm:cxn modelId="{58E1819D-4A34-4EBE-89E4-2CCBBC6C292C}" type="presParOf" srcId="{48C7DEC2-9D0F-467A-9F70-868B596ACD41}" destId="{9886D99C-0EFE-42AB-8C17-95135D5744A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3A2F6-3CE7-4D8C-9B93-94EEEC9B54BE}">
      <dsp:nvSpPr>
        <dsp:cNvPr id="0" name=""/>
        <dsp:cNvSpPr/>
      </dsp:nvSpPr>
      <dsp:spPr>
        <a:xfrm>
          <a:off x="738551" y="1002"/>
          <a:ext cx="1723296" cy="6615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2400" kern="1200" noProof="0" dirty="0" smtClean="0"/>
            <a:t>moda</a:t>
          </a:r>
          <a:endParaRPr lang="es-PR" sz="2400" kern="1200" noProof="0" dirty="0"/>
        </a:p>
      </dsp:txBody>
      <dsp:txXfrm>
        <a:off x="770848" y="33299"/>
        <a:ext cx="1658702" cy="597004"/>
      </dsp:txXfrm>
    </dsp:sp>
    <dsp:sp modelId="{34444078-B96D-48EA-AD89-25F643C9C5C3}">
      <dsp:nvSpPr>
        <dsp:cNvPr id="0" name=""/>
        <dsp:cNvSpPr/>
      </dsp:nvSpPr>
      <dsp:spPr>
        <a:xfrm>
          <a:off x="738551" y="695680"/>
          <a:ext cx="1723296" cy="6615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media</a:t>
          </a:r>
          <a:endParaRPr lang="en-US" sz="2200" kern="1200" dirty="0"/>
        </a:p>
      </dsp:txBody>
      <dsp:txXfrm>
        <a:off x="770848" y="727977"/>
        <a:ext cx="1658702" cy="597004"/>
      </dsp:txXfrm>
    </dsp:sp>
    <dsp:sp modelId="{DF241DDA-5B7F-40A1-8C14-062186716BA2}">
      <dsp:nvSpPr>
        <dsp:cNvPr id="0" name=""/>
        <dsp:cNvSpPr/>
      </dsp:nvSpPr>
      <dsp:spPr>
        <a:xfrm>
          <a:off x="738551" y="1390359"/>
          <a:ext cx="1723296" cy="6615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2400" kern="1200" baseline="0" dirty="0" smtClean="0"/>
            <a:t>mediana</a:t>
          </a:r>
          <a:endParaRPr lang="es-PR" sz="2400" kern="1200" baseline="0" dirty="0"/>
        </a:p>
      </dsp:txBody>
      <dsp:txXfrm>
        <a:off x="770848" y="1422656"/>
        <a:ext cx="1658702" cy="5970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C4792-014D-44F9-8630-531A8B2B2436}">
      <dsp:nvSpPr>
        <dsp:cNvPr id="0" name=""/>
        <dsp:cNvSpPr/>
      </dsp:nvSpPr>
      <dsp:spPr>
        <a:xfrm>
          <a:off x="0" y="135219"/>
          <a:ext cx="8305800" cy="32078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1166368" rIns="644622" bIns="14224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  <a:tabLst>
              <a:tab pos="6970713" algn="l"/>
            </a:tabLst>
          </a:pPr>
          <a:r>
            <a:rPr lang="es-PR" sz="2000" b="0" kern="1200" noProof="0" dirty="0" smtClean="0"/>
            <a:t>También llamada distribución de Gauss o gaussiana, supone que la frecuencia con la que distintas variables asociadas con fenómenos naturales y cotidianos siguen, aproximadamente, una distribución normal.</a:t>
          </a:r>
          <a:endParaRPr lang="es-PR" sz="2000" b="0" kern="1200" noProof="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  <a:tabLst>
              <a:tab pos="6970713" algn="l"/>
            </a:tabLst>
          </a:pPr>
          <a:r>
            <a:rPr lang="es-PR" sz="2000" b="0" kern="1200" noProof="0" dirty="0" smtClean="0"/>
            <a:t>Por tanto, características como el peso, la altura, el consciente intelectual, los efectos de una fármaco, etc., son variables que se suponen siguen una distribución normal.</a:t>
          </a:r>
          <a:endParaRPr lang="es-PR" sz="2000" b="0" kern="1200" noProof="0" dirty="0"/>
        </a:p>
      </dsp:txBody>
      <dsp:txXfrm>
        <a:off x="0" y="135219"/>
        <a:ext cx="8305800" cy="3207801"/>
      </dsp:txXfrm>
    </dsp:sp>
    <dsp:sp modelId="{D025B6AC-4F88-46EF-8C12-9224C005CC38}">
      <dsp:nvSpPr>
        <dsp:cNvPr id="0" name=""/>
        <dsp:cNvSpPr/>
      </dsp:nvSpPr>
      <dsp:spPr>
        <a:xfrm>
          <a:off x="415290" y="9778"/>
          <a:ext cx="5090151" cy="1055320"/>
        </a:xfrm>
        <a:prstGeom prst="roundRect">
          <a:avLst/>
        </a:prstGeom>
        <a:solidFill>
          <a:schemeClr val="tx1"/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3200" b="1" kern="1200" cap="none" spc="150" dirty="0" smtClean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Distribución de normal</a:t>
          </a:r>
          <a:endParaRPr lang="en-US" sz="3200" b="1" kern="1200" cap="none" spc="150" dirty="0">
            <a:ln w="11430"/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sp:txBody>
      <dsp:txXfrm>
        <a:off x="466806" y="61294"/>
        <a:ext cx="4987119" cy="9522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9D6938-A86E-4F8D-8EAC-8E9438A17680}">
      <dsp:nvSpPr>
        <dsp:cNvPr id="0" name=""/>
        <dsp:cNvSpPr/>
      </dsp:nvSpPr>
      <dsp:spPr>
        <a:xfrm rot="5400000">
          <a:off x="3235329" y="-931581"/>
          <a:ext cx="1509005" cy="375513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R" sz="3100" kern="1200" noProof="0" dirty="0" smtClean="0"/>
            <a:t>Valor que más se repite</a:t>
          </a:r>
          <a:endParaRPr lang="es-PR" sz="3100" kern="1200" noProof="0" dirty="0"/>
        </a:p>
      </dsp:txBody>
      <dsp:txXfrm rot="-5400000">
        <a:off x="2112264" y="265148"/>
        <a:ext cx="3681472" cy="1361677"/>
      </dsp:txXfrm>
    </dsp:sp>
    <dsp:sp modelId="{5DDB1417-3AF2-4B6A-87A5-DA7A3FAEFDAB}">
      <dsp:nvSpPr>
        <dsp:cNvPr id="0" name=""/>
        <dsp:cNvSpPr/>
      </dsp:nvSpPr>
      <dsp:spPr>
        <a:xfrm>
          <a:off x="0" y="2857"/>
          <a:ext cx="2112264" cy="188625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</a:schemeClr>
            </a:gs>
            <a:gs pos="90000">
              <a:schemeClr val="dk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3300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Moda (</a:t>
          </a:r>
          <a:r>
            <a:rPr lang="es-PR" sz="3300" kern="1200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mode</a:t>
          </a:r>
          <a:r>
            <a:rPr lang="es-PR" sz="3300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en-US" sz="3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2079" y="94936"/>
        <a:ext cx="1928106" cy="1702099"/>
      </dsp:txXfrm>
    </dsp:sp>
    <dsp:sp modelId="{194027D8-0E88-4E56-93C6-F21AE52BD425}">
      <dsp:nvSpPr>
        <dsp:cNvPr id="0" name=""/>
        <dsp:cNvSpPr/>
      </dsp:nvSpPr>
      <dsp:spPr>
        <a:xfrm rot="5400000">
          <a:off x="3235329" y="1048988"/>
          <a:ext cx="1509005" cy="375513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R" sz="3100" kern="1200" noProof="0" dirty="0" smtClean="0"/>
            <a:t>Valor promedio</a:t>
          </a:r>
          <a:endParaRPr lang="es-PR" sz="3100" kern="1200" noProof="0" dirty="0"/>
        </a:p>
      </dsp:txBody>
      <dsp:txXfrm rot="-5400000">
        <a:off x="2112264" y="2245717"/>
        <a:ext cx="3681472" cy="1361677"/>
      </dsp:txXfrm>
    </dsp:sp>
    <dsp:sp modelId="{831CE9E9-0D93-4497-9435-614DA28224A3}">
      <dsp:nvSpPr>
        <dsp:cNvPr id="0" name=""/>
        <dsp:cNvSpPr/>
      </dsp:nvSpPr>
      <dsp:spPr>
        <a:xfrm>
          <a:off x="0" y="1983427"/>
          <a:ext cx="2112264" cy="188625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</a:schemeClr>
            </a:gs>
            <a:gs pos="90000">
              <a:schemeClr val="dk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3300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Media</a:t>
          </a:r>
        </a:p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3300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(mean)</a:t>
          </a:r>
          <a:endParaRPr lang="en-US" sz="3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2079" y="2075506"/>
        <a:ext cx="1928106" cy="1702099"/>
      </dsp:txXfrm>
    </dsp:sp>
    <dsp:sp modelId="{086EC4B0-FF9E-4A94-B08F-6026E4626F3F}">
      <dsp:nvSpPr>
        <dsp:cNvPr id="0" name=""/>
        <dsp:cNvSpPr/>
      </dsp:nvSpPr>
      <dsp:spPr>
        <a:xfrm rot="5400000">
          <a:off x="3235329" y="3029558"/>
          <a:ext cx="1509005" cy="375513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R" sz="3100" kern="1200" noProof="0" dirty="0" smtClean="0"/>
            <a:t>Valor que se encuentra en el mismo medio</a:t>
          </a:r>
          <a:endParaRPr lang="es-PR" sz="3100" kern="1200" noProof="0" dirty="0"/>
        </a:p>
      </dsp:txBody>
      <dsp:txXfrm rot="-5400000">
        <a:off x="2112264" y="4226287"/>
        <a:ext cx="3681472" cy="1361677"/>
      </dsp:txXfrm>
    </dsp:sp>
    <dsp:sp modelId="{5C6EE1D3-6A40-46E0-A014-2F9B691822C0}">
      <dsp:nvSpPr>
        <dsp:cNvPr id="0" name=""/>
        <dsp:cNvSpPr/>
      </dsp:nvSpPr>
      <dsp:spPr>
        <a:xfrm>
          <a:off x="0" y="3963997"/>
          <a:ext cx="2112264" cy="188625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</a:schemeClr>
            </a:gs>
            <a:gs pos="90000">
              <a:schemeClr val="dk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3300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Mediana (median)</a:t>
          </a:r>
          <a:endParaRPr lang="en-US" sz="3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2079" y="4056076"/>
        <a:ext cx="1928106" cy="17020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81F28A-14B9-4C17-BFB3-A0EDF3F79B0C}">
      <dsp:nvSpPr>
        <dsp:cNvPr id="0" name=""/>
        <dsp:cNvSpPr/>
      </dsp:nvSpPr>
      <dsp:spPr>
        <a:xfrm>
          <a:off x="375137" y="1408"/>
          <a:ext cx="1688125" cy="61577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1600" kern="1200" noProof="0" dirty="0" smtClean="0"/>
            <a:t>Recorrido</a:t>
          </a:r>
          <a:endParaRPr lang="es-PR" sz="1200" kern="1200" noProof="0" dirty="0"/>
        </a:p>
      </dsp:txBody>
      <dsp:txXfrm>
        <a:off x="405197" y="31468"/>
        <a:ext cx="1628005" cy="555653"/>
      </dsp:txXfrm>
    </dsp:sp>
    <dsp:sp modelId="{163656C4-07AE-4EC8-AAB0-FAEEF5A2ADF6}">
      <dsp:nvSpPr>
        <dsp:cNvPr id="0" name=""/>
        <dsp:cNvSpPr/>
      </dsp:nvSpPr>
      <dsp:spPr>
        <a:xfrm>
          <a:off x="375137" y="647970"/>
          <a:ext cx="1688125" cy="61577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1600" kern="1200" baseline="0" dirty="0" smtClean="0"/>
            <a:t>Recorrido Intercuartil (RQ)</a:t>
          </a:r>
          <a:endParaRPr lang="es-PR" sz="1600" kern="1200" baseline="0" dirty="0"/>
        </a:p>
      </dsp:txBody>
      <dsp:txXfrm>
        <a:off x="405197" y="678030"/>
        <a:ext cx="1628005" cy="555653"/>
      </dsp:txXfrm>
    </dsp:sp>
    <dsp:sp modelId="{1BFBD34B-F0A2-4F62-9A13-7899C191654B}">
      <dsp:nvSpPr>
        <dsp:cNvPr id="0" name=""/>
        <dsp:cNvSpPr/>
      </dsp:nvSpPr>
      <dsp:spPr>
        <a:xfrm>
          <a:off x="375137" y="1294533"/>
          <a:ext cx="1688125" cy="61577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1600" kern="1200" noProof="0" dirty="0" smtClean="0"/>
            <a:t>Recorrido </a:t>
          </a:r>
          <a:r>
            <a:rPr lang="es-PR" sz="1600" kern="1200" noProof="0" dirty="0" err="1" smtClean="0"/>
            <a:t>semi-intercuartil</a:t>
          </a:r>
          <a:r>
            <a:rPr lang="es-PR" sz="1600" kern="1200" noProof="0" dirty="0" smtClean="0"/>
            <a:t> (RSQ)</a:t>
          </a:r>
          <a:endParaRPr lang="es-PR" sz="1600" kern="1200" noProof="0" dirty="0"/>
        </a:p>
      </dsp:txBody>
      <dsp:txXfrm>
        <a:off x="405197" y="1324593"/>
        <a:ext cx="1628005" cy="555653"/>
      </dsp:txXfrm>
    </dsp:sp>
    <dsp:sp modelId="{BA28AAFA-A7CE-4183-918B-113A17A57EB2}">
      <dsp:nvSpPr>
        <dsp:cNvPr id="0" name=""/>
        <dsp:cNvSpPr/>
      </dsp:nvSpPr>
      <dsp:spPr>
        <a:xfrm>
          <a:off x="375137" y="1941095"/>
          <a:ext cx="1688125" cy="61577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1600" kern="1200" noProof="0" dirty="0" smtClean="0"/>
            <a:t>Varianza</a:t>
          </a:r>
          <a:endParaRPr lang="es-PR" sz="1600" kern="1200" noProof="0" dirty="0"/>
        </a:p>
      </dsp:txBody>
      <dsp:txXfrm>
        <a:off x="405197" y="1971155"/>
        <a:ext cx="1628005" cy="555653"/>
      </dsp:txXfrm>
    </dsp:sp>
    <dsp:sp modelId="{9886D99C-0EFE-42AB-8C17-95135D5744A9}">
      <dsp:nvSpPr>
        <dsp:cNvPr id="0" name=""/>
        <dsp:cNvSpPr/>
      </dsp:nvSpPr>
      <dsp:spPr>
        <a:xfrm>
          <a:off x="375137" y="2587657"/>
          <a:ext cx="1676398" cy="61577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R" sz="1600" kern="1200" noProof="0" dirty="0" smtClean="0"/>
            <a:t>Desviación </a:t>
          </a:r>
          <a:r>
            <a:rPr lang="es-PR" sz="1600" kern="1200" noProof="0" dirty="0" err="1" smtClean="0"/>
            <a:t>estandar</a:t>
          </a:r>
          <a:endParaRPr lang="es-PR" sz="1600" kern="1200" noProof="0" dirty="0"/>
        </a:p>
      </dsp:txBody>
      <dsp:txXfrm>
        <a:off x="405197" y="2617717"/>
        <a:ext cx="1616278" cy="5556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CA692-F1DF-4D0C-8F54-0A762ABC397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420F0-38B4-4737-B2B4-313D0B5652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4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20F0-38B4-4737-B2B4-313D0B56529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00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R" sz="1200" spc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Nos dicen sobre como se comportan (agrupan) las puntuaciones con respecto al centro de la distribución.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20F0-38B4-4737-B2B4-313D0B56529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Estas</a:t>
            </a:r>
            <a:r>
              <a:rPr lang="en-US" dirty="0" smtClean="0"/>
              <a:t> </a:t>
            </a:r>
            <a:r>
              <a:rPr lang="en-US" dirty="0" err="1" smtClean="0"/>
              <a:t>miden</a:t>
            </a:r>
            <a:r>
              <a:rPr lang="en-US" dirty="0" smtClean="0"/>
              <a:t> la </a:t>
            </a:r>
            <a:r>
              <a:rPr lang="en-US" dirty="0" err="1" smtClean="0"/>
              <a:t>magnitud</a:t>
            </a:r>
            <a:r>
              <a:rPr lang="en-US" dirty="0" smtClean="0"/>
              <a:t> de los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desvios</a:t>
            </a:r>
            <a:r>
              <a:rPr lang="en-US" baseline="0" dirty="0" smtClean="0"/>
              <a:t> de los </a:t>
            </a:r>
            <a:r>
              <a:rPr lang="en-US" baseline="0" dirty="0" err="1" smtClean="0"/>
              <a:t>valores</a:t>
            </a:r>
            <a:r>
              <a:rPr lang="en-US" baseline="0" dirty="0" smtClean="0"/>
              <a:t> de la variable </a:t>
            </a:r>
            <a:r>
              <a:rPr lang="en-US" baseline="0" dirty="0" err="1" smtClean="0"/>
              <a:t>respecto</a:t>
            </a:r>
            <a:r>
              <a:rPr lang="en-US" baseline="0" dirty="0" smtClean="0"/>
              <a:t> al valor central.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20F0-38B4-4737-B2B4-313D0B56529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93D8C377-E591-41D0-9313-4F359F0B1D37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644B044E-0BAB-4399-804E-32E824A01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010400" y="2438400"/>
            <a:ext cx="1981200" cy="18288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s-PR" sz="1800" spc="120" dirty="0" smtClean="0"/>
              <a:t>Estadísticas aplicadas a la psicología</a:t>
            </a:r>
          </a:p>
          <a:p>
            <a:pPr>
              <a:spcBef>
                <a:spcPts val="0"/>
              </a:spcBef>
            </a:pPr>
            <a:endParaRPr lang="es-PR" sz="1600" spc="120" dirty="0" smtClean="0"/>
          </a:p>
          <a:p>
            <a:pPr>
              <a:spcBef>
                <a:spcPts val="0"/>
              </a:spcBef>
            </a:pPr>
            <a:r>
              <a:rPr lang="es-PR" sz="1500" spc="120" dirty="0" smtClean="0"/>
              <a:t>Javier Toro, Ph.D.</a:t>
            </a:r>
          </a:p>
          <a:p>
            <a:pPr>
              <a:spcBef>
                <a:spcPts val="0"/>
              </a:spcBef>
            </a:pPr>
            <a:r>
              <a:rPr lang="es-PR" sz="1500" spc="120" dirty="0" smtClean="0"/>
              <a:t>Psicólogo Clínico</a:t>
            </a:r>
            <a:endParaRPr lang="es-PR" sz="1500" spc="12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s-PR" sz="4000" b="1" cap="none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Medidas de tendencia central y de variabilidad</a:t>
            </a:r>
            <a:endParaRPr lang="es-PR" sz="4000" b="1" cap="none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153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6781800" y="2362200"/>
          <a:ext cx="2438400" cy="3204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6324600" cy="1295400"/>
          </a:xfrm>
        </p:spPr>
        <p:txBody>
          <a:bodyPr/>
          <a:lstStyle/>
          <a:p>
            <a:pPr algn="l"/>
            <a:r>
              <a:rPr lang="es-PR" sz="3000" dirty="0" smtClean="0"/>
              <a:t>Medidas de variabilidad (dispersión)</a:t>
            </a:r>
            <a:endParaRPr lang="es-PR" sz="3000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533400" y="2057400"/>
            <a:ext cx="6248400" cy="441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PR" sz="2200" i="0" u="none" strike="noStrike" kern="1200" normalizeH="0" baseline="0" noProof="0" dirty="0" smtClean="0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Indican el grado de dispersión que muestran los sujetos en relación al centro de la distribución. </a:t>
            </a:r>
          </a:p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PR" sz="2200" i="0" u="none" strike="noStrike" kern="1200" normalizeH="0" baseline="0" noProof="0" dirty="0" smtClean="0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Estas medidas permiten determinar cuan homogéneos, parecidos, o estables son los sujetos en determinadas características. </a:t>
            </a:r>
          </a:p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PR" sz="2200" i="0" u="none" strike="noStrike" kern="1200" normalizeH="0" baseline="0" noProof="0" dirty="0" smtClean="0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Son medidas que nos dicen la variabilidad de los datos obtenidos. Indican cuanta dispersión existe en la distribución.</a:t>
            </a:r>
          </a:p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PR" sz="2200" i="0" u="none" strike="noStrike" kern="1200" normalizeH="0" baseline="0" noProof="0" dirty="0" smtClean="0"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Se le conoce también como medidas de variabilidad, variación o dispersión.</a:t>
            </a:r>
          </a:p>
        </p:txBody>
      </p:sp>
    </p:spTree>
    <p:extLst>
      <p:ext uri="{BB962C8B-B14F-4D97-AF65-F5344CB8AC3E}">
        <p14:creationId xmlns:p14="http://schemas.microsoft.com/office/powerpoint/2010/main" val="348733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41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PR" dirty="0" smtClean="0"/>
              <a:t>La variabilidad es una referencia a la separación entre las puntuaciones del eje de x en la distribución de frecuencias.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PR" dirty="0" smtClean="0"/>
              <a:t>La variabilidad de los datos representa dos cosas:</a:t>
            </a:r>
          </a:p>
          <a:p>
            <a:pPr marL="618808" lvl="1" indent="-300038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s-PR" dirty="0" smtClean="0"/>
              <a:t>El grado en que los miembros del grupo son semejantes o distintos en cuanto a la variable o fenómeno que se esta midiendo.</a:t>
            </a:r>
          </a:p>
          <a:p>
            <a:pPr marL="618808" lvl="1" indent="-300038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s-PR" dirty="0" smtClean="0"/>
              <a:t>La presencia de valores aislados o extremos.</a:t>
            </a:r>
          </a:p>
          <a:p>
            <a:pPr marL="344488" indent="-300038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PR" dirty="0" smtClean="0"/>
              <a:t>La </a:t>
            </a:r>
            <a:r>
              <a:rPr lang="es-PR" b="1" dirty="0" smtClean="0"/>
              <a:t>amplitud o recorrido </a:t>
            </a:r>
            <a:r>
              <a:rPr lang="es-PR" dirty="0" smtClean="0"/>
              <a:t>es la medida de variabilidad mas fácil de calcular, la diferencia entre la puntuación ,as alta y la mas baja en una distribución.  </a:t>
            </a:r>
          </a:p>
          <a:p>
            <a:pPr marL="344488" indent="-300038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PR" dirty="0" smtClean="0"/>
              <a:t>La </a:t>
            </a:r>
            <a:r>
              <a:rPr lang="es-PR" b="1" dirty="0" smtClean="0"/>
              <a:t>desviación estándar </a:t>
            </a:r>
            <a:r>
              <a:rPr lang="es-PR" dirty="0" smtClean="0"/>
              <a:t>es la medida de variabilidad mas utilizada. Se refieren a la distancia promedio de cada puntuación respecto a la media.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s-PR" sz="2000" dirty="0" smtClean="0"/>
              <a:t> </a:t>
            </a:r>
            <a:r>
              <a:rPr lang="es-PR" sz="1600" dirty="0" smtClean="0"/>
              <a:t> </a:t>
            </a:r>
            <a:endParaRPr lang="es-PR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PR" smtClean="0"/>
              <a:t>Variabilidad</a:t>
            </a:r>
            <a:endParaRPr lang="es-PR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6400800" y="2747640"/>
          <a:ext cx="3200400" cy="2052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6324600" cy="1828800"/>
          </a:xfrm>
        </p:spPr>
        <p:txBody>
          <a:bodyPr/>
          <a:lstStyle/>
          <a:p>
            <a:pPr algn="l"/>
            <a:r>
              <a:rPr lang="es-PR" sz="4000" dirty="0" smtClean="0"/>
              <a:t>Medidas de tendencia central</a:t>
            </a:r>
            <a:endParaRPr lang="es-PR" sz="40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09600" y="2209800"/>
            <a:ext cx="6096000" cy="426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PR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Las medidas de tendencia central son aquellas que identifican el punto en la distribución respecto del cual los demás valores tienden a concentrase.</a:t>
            </a:r>
          </a:p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PR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lt"/>
                <a:ea typeface="+mn-ea"/>
                <a:cs typeface="+mn-cs"/>
              </a:rPr>
              <a:t>Ofrecen información acerca de lo que es típico en una situación o en una distribución de datos numéricos.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pitchFamily="18" charset="2"/>
              <a:buNone/>
              <a:tabLst/>
              <a:defRPr/>
            </a:pPr>
            <a:endParaRPr kumimoji="0" lang="es-PR" sz="1900" b="0" i="0" u="none" strike="noStrike" kern="1200" cap="none" spc="1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7336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170992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PR" sz="2400" spc="0" dirty="0" smtClean="0"/>
              <a:t>Muchas variables en las ciencias conductuales se distribuyen de forma </a:t>
            </a:r>
            <a:r>
              <a:rPr lang="es-PR" sz="2400" i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simétrica; </a:t>
            </a:r>
            <a:r>
              <a:rPr lang="es-PR" sz="2400" spc="0" dirty="0" smtClean="0"/>
              <a:t>esto es, los valores extremos se encuentran en la cola inferior como en la superior de la distribución.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s-PR" spc="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PR" dirty="0" smtClean="0"/>
              <a:t>Medidas de tendencia central</a:t>
            </a:r>
            <a:endParaRPr lang="es-PR" dirty="0"/>
          </a:p>
        </p:txBody>
      </p:sp>
      <p:pic>
        <p:nvPicPr>
          <p:cNvPr id="8" name="Content Placeholder 7" descr="Normal%20Distribution%20Image.png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93" b="98725" l="2850" r="97280">
                        <a14:backgroundMark x1="16451" y1="94718" x2="16451" y2="94718"/>
                        <a14:backgroundMark x1="79145" y1="94353" x2="79145" y2="9435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76865" y="3429000"/>
            <a:ext cx="4266870" cy="3034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685800" y="4572000"/>
            <a:ext cx="2209800" cy="5334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60325" marR="0" lvl="0" indent="-1587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s-PR" sz="2300" b="0" i="0" u="none" strike="noStrike" kern="1200" cap="none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Curva normal </a:t>
            </a:r>
            <a:endParaRPr kumimoji="0" lang="es-PR" sz="2300" b="0" i="0" u="none" strike="noStrike" kern="1200" cap="none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s-PR" sz="20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124200" y="4648200"/>
            <a:ext cx="685800" cy="381000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33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0" y="1719263"/>
            <a:ext cx="4038600" cy="44069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4294967295"/>
          </p:nvPr>
        </p:nvGraphicFramePr>
        <p:xfrm>
          <a:off x="457200" y="381000"/>
          <a:ext cx="83058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" name="Picture 2" descr="C:\Users\Public\Pictures\statistics\norma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" y="3874346"/>
            <a:ext cx="4038600" cy="2602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 descr="C:\Users\Public\Pictures\statistics\standard%20normal%20distribution.jpg"/>
          <p:cNvPicPr/>
          <p:nvPr/>
        </p:nvPicPr>
        <p:blipFill rotWithShape="1">
          <a:blip r:embed="rId8"/>
          <a:srcRect l="1408" t="1031" r="18109"/>
          <a:stretch/>
        </p:blipFill>
        <p:spPr bwMode="auto">
          <a:xfrm>
            <a:off x="4876800" y="3886200"/>
            <a:ext cx="38100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PR" sz="2400" dirty="0" smtClean="0"/>
              <a:t>Distribución para Coeficientes de Inteligencia</a:t>
            </a:r>
            <a:endParaRPr lang="es-PR" sz="2400" dirty="0"/>
          </a:p>
        </p:txBody>
      </p:sp>
      <p:pic>
        <p:nvPicPr>
          <p:cNvPr id="6" name="Content Placeholder 5" descr="iq_bell_curve.gi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372" y="1905000"/>
            <a:ext cx="8620410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412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PR" sz="2300" spc="0" dirty="0" smtClean="0"/>
              <a:t>Valor numérico que se produce con mayor frecuencia en una distribución de datos.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PR" sz="2300" spc="0" dirty="0" smtClean="0"/>
              <a:t>Valor que más se repite en un conjunto de puntuaciones.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PR" sz="2300" spc="0" dirty="0" smtClean="0"/>
              <a:t>Es fácil de obtener y se utiliza en aquellos casos donde se requiere de improviso una medida de tendencia central. Fuera de esta situación NO se recomienda mientras se puedan computar la media o la mediana.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PR" sz="2300" spc="0" dirty="0" smtClean="0"/>
              <a:t>Además que en conjuntos de datos pequeños tiende a ser una medida muy poco confiable, no muy útil (es inestable).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PR" sz="2300" spc="0" dirty="0" smtClean="0"/>
              <a:t>Distribuciones con mas de una moda (bimodal /multimodal)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endParaRPr lang="es-PR" spc="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PR" dirty="0" smtClean="0"/>
              <a:t>Moda (</a:t>
            </a:r>
            <a:r>
              <a:rPr lang="es-PR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s-PR" i="1" cap="none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s-PR" dirty="0" smtClean="0"/>
              <a:t>)</a:t>
            </a:r>
            <a:endParaRPr lang="es-PR" sz="1300" dirty="0"/>
          </a:p>
        </p:txBody>
      </p:sp>
    </p:spTree>
    <p:extLst>
      <p:ext uri="{BB962C8B-B14F-4D97-AF65-F5344CB8AC3E}">
        <p14:creationId xmlns:p14="http://schemas.microsoft.com/office/powerpoint/2010/main" val="34873367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4129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R" sz="2400" spc="0" dirty="0" smtClean="0">
                <a:solidFill>
                  <a:schemeClr val="tx1"/>
                </a:solidFill>
              </a:rPr>
              <a:t>Es el valor en la distribución respecto al cual las sumas de las desviaciones es igual a </a:t>
            </a:r>
            <a:r>
              <a:rPr lang="es-PR" sz="2400" i="1" spc="0" dirty="0" smtClean="0">
                <a:solidFill>
                  <a:schemeClr val="tx1"/>
                </a:solidFill>
              </a:rPr>
              <a:t>cero</a:t>
            </a:r>
            <a:r>
              <a:rPr lang="es-PR" sz="2400" spc="0" dirty="0" smtClean="0">
                <a:solidFill>
                  <a:schemeClr val="tx1"/>
                </a:solidFill>
              </a:rPr>
              <a:t> (0).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R" sz="2400" spc="0" dirty="0" smtClean="0">
                <a:solidFill>
                  <a:schemeClr val="tx1"/>
                </a:solidFill>
              </a:rPr>
              <a:t>Es el promedio aritmético de todas las puntuaciones en un conjunto de éstas.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R" sz="2400" spc="0" dirty="0" smtClean="0">
                <a:solidFill>
                  <a:schemeClr val="tx1"/>
                </a:solidFill>
              </a:rPr>
              <a:t>Suma de los valores numéricos de la distribución de datos dividida entre el total de casos incluidos.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R" sz="2400" spc="0" dirty="0" smtClean="0">
                <a:solidFill>
                  <a:schemeClr val="tx1"/>
                </a:solidFill>
              </a:rPr>
              <a:t>Responde a la posición exacta de cada puntuación en una distribución, pero es relativamente sensible a las puntuaciones extremas.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R" sz="2400" spc="0" dirty="0" smtClean="0">
                <a:solidFill>
                  <a:schemeClr val="tx1"/>
                </a:solidFill>
              </a:rPr>
              <a:t>Las puntuaciones extremas pueden distorsionar la media.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R" sz="2400" spc="0" dirty="0" smtClean="0">
                <a:solidFill>
                  <a:schemeClr val="tx1"/>
                </a:solidFill>
              </a:rPr>
              <a:t>Es la medida preferida de tendencia central</a:t>
            </a:r>
            <a:r>
              <a:rPr lang="es-PR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PR" sz="3000" dirty="0" smtClean="0"/>
              <a:t>Media </a:t>
            </a:r>
            <a:r>
              <a:rPr lang="es-PR" dirty="0" smtClean="0"/>
              <a:t>(</a:t>
            </a:r>
            <a:r>
              <a:rPr lang="es-PR" i="1" cap="none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s-PR" dirty="0" smtClean="0"/>
              <a:t>)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48733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4129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R" sz="2800" spc="0" dirty="0" smtClean="0"/>
              <a:t>Punto medio en una distribución de datos dispuestas en orden de magnitud.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R" sz="2800" spc="0" dirty="0" smtClean="0"/>
              <a:t>Divide la distribución en dos partes iguales.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R" sz="2800" spc="0" dirty="0" smtClean="0"/>
              <a:t>El 50% de los casos o puntuaciones se encuentran en o por encima y el otro 50% se encuentra en o por debajo.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R" sz="2800" spc="0" dirty="0" smtClean="0"/>
              <a:t>No se afecta por los valores extremos en la distribución, como le pasa a la media. 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endParaRPr lang="es-PR" spc="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PR" dirty="0" smtClean="0"/>
              <a:t>Mediana </a:t>
            </a:r>
            <a:r>
              <a:rPr lang="es-PR" cap="none" dirty="0" smtClean="0">
                <a:cs typeface="Times New Roman" pitchFamily="18" charset="0"/>
              </a:rPr>
              <a:t>(</a:t>
            </a:r>
            <a:r>
              <a:rPr lang="es-PR" i="1" cap="none" dirty="0" smtClean="0">
                <a:latin typeface="Times New Roman" pitchFamily="18" charset="0"/>
                <a:cs typeface="Times New Roman" pitchFamily="18" charset="0"/>
              </a:rPr>
              <a:t>Md</a:t>
            </a:r>
            <a:r>
              <a:rPr lang="es-PR" cap="none" dirty="0" smtClean="0">
                <a:cs typeface="Times New Roman" pitchFamily="18" charset="0"/>
              </a:rPr>
              <a:t>)</a:t>
            </a:r>
            <a:endParaRPr lang="es-PR" cap="none" dirty="0"/>
          </a:p>
        </p:txBody>
      </p:sp>
    </p:spTree>
    <p:extLst>
      <p:ext uri="{BB962C8B-B14F-4D97-AF65-F5344CB8AC3E}">
        <p14:creationId xmlns:p14="http://schemas.microsoft.com/office/powerpoint/2010/main" val="348733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609600" y="471487"/>
          <a:ext cx="586740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772400" y="457200"/>
            <a:ext cx="1063012" cy="6096000"/>
          </a:xfrm>
        </p:spPr>
        <p:txBody>
          <a:bodyPr vert="vert"/>
          <a:lstStyle/>
          <a:p>
            <a:r>
              <a:rPr lang="es-P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Medidas de tendencia central</a:t>
            </a:r>
            <a:endParaRPr lang="es-P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802</TotalTime>
  <Words>721</Words>
  <Application>Microsoft Office PowerPoint</Application>
  <PresentationFormat>On-screen Show (4:3)</PresentationFormat>
  <Paragraphs>67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Grid</vt:lpstr>
      <vt:lpstr>Medidas de tendencia central y de variabilidad</vt:lpstr>
      <vt:lpstr>Medidas de tendencia central</vt:lpstr>
      <vt:lpstr>Medidas de tendencia central</vt:lpstr>
      <vt:lpstr>PowerPoint Presentation</vt:lpstr>
      <vt:lpstr>Distribución para Coeficientes de Inteligencia</vt:lpstr>
      <vt:lpstr>Moda (Mo)</vt:lpstr>
      <vt:lpstr>Media (u)</vt:lpstr>
      <vt:lpstr>Mediana (Md)</vt:lpstr>
      <vt:lpstr>Medidas de tendencia central</vt:lpstr>
      <vt:lpstr>Medidas de variabilidad (dispersión)</vt:lpstr>
      <vt:lpstr>Variabilidad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Medidas de tendencia central y de variabilidad</dc:title>
  <dc:creator>CIES-DSC</dc:creator>
  <cp:lastModifiedBy>Javier Toro</cp:lastModifiedBy>
  <cp:revision>85</cp:revision>
  <cp:lastPrinted>2011-04-12T03:49:23Z</cp:lastPrinted>
  <dcterms:created xsi:type="dcterms:W3CDTF">2011-02-13T19:45:06Z</dcterms:created>
  <dcterms:modified xsi:type="dcterms:W3CDTF">2011-11-13T21:10:27Z</dcterms:modified>
</cp:coreProperties>
</file>